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57" r:id="rId11"/>
    <p:sldId id="267" r:id="rId12"/>
    <p:sldId id="269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81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FerapontovaU\&#1056;&#1072;&#1073;&#1086;&#1095;&#1080;&#1081;%20&#1089;&#1090;&#1086;&#1083;\&#1087;&#1088;&#1077;&#1079;&#1077;&#1085;&#1090;&#1072;&#1094;&#1080;&#1103;\10%20&#1076;&#1077;&#1082;&#1072;&#1073;&#1088;&#1103;\&#1050;&#1086;&#1087;&#1080;&#1103;%20&#1044;&#1083;&#1103;%20&#1087;&#1088;&#1077;&#1079;&#1077;&#1085;&#1090;&#1072;&#1094;&#1080;&#108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'физ за 3 года'!$D$1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'физ за 3 года'!$A$2:$A$14</c:f>
              <c:strCache>
                <c:ptCount val="13"/>
                <c:pt idx="0">
                  <c:v>Западное</c:v>
                </c:pt>
                <c:pt idx="1">
                  <c:v>Кинельское</c:v>
                </c:pt>
                <c:pt idx="2">
                  <c:v>Отрадненское</c:v>
                </c:pt>
                <c:pt idx="3">
                  <c:v>Поволжское</c:v>
                </c:pt>
                <c:pt idx="4">
                  <c:v>Самарское</c:v>
                </c:pt>
                <c:pt idx="5">
                  <c:v>Северное</c:v>
                </c:pt>
                <c:pt idx="6">
                  <c:v>Северо-Восточное</c:v>
                </c:pt>
                <c:pt idx="7">
                  <c:v>Северо-Западное</c:v>
                </c:pt>
                <c:pt idx="8">
                  <c:v>Тольяттинское</c:v>
                </c:pt>
                <c:pt idx="9">
                  <c:v>Центральное</c:v>
                </c:pt>
                <c:pt idx="10">
                  <c:v>Юго-Восточное</c:v>
                </c:pt>
                <c:pt idx="11">
                  <c:v>Юго-Западное</c:v>
                </c:pt>
                <c:pt idx="12">
                  <c:v>Южное</c:v>
                </c:pt>
              </c:strCache>
            </c:strRef>
          </c:cat>
          <c:val>
            <c:numRef>
              <c:f>'физ за 3 года'!$D$2:$D$14</c:f>
              <c:numCache>
                <c:formatCode>0.0</c:formatCode>
                <c:ptCount val="13"/>
                <c:pt idx="0">
                  <c:v>39.479166666665975</c:v>
                </c:pt>
                <c:pt idx="1">
                  <c:v>35.224586288416077</c:v>
                </c:pt>
                <c:pt idx="2">
                  <c:v>41.76904176904177</c:v>
                </c:pt>
                <c:pt idx="3">
                  <c:v>39.972899728997291</c:v>
                </c:pt>
                <c:pt idx="4">
                  <c:v>35.582822085889546</c:v>
                </c:pt>
                <c:pt idx="5">
                  <c:v>40.446650124069478</c:v>
                </c:pt>
                <c:pt idx="6">
                  <c:v>38.979591836734699</c:v>
                </c:pt>
                <c:pt idx="7">
                  <c:v>25.33333333333302</c:v>
                </c:pt>
                <c:pt idx="8">
                  <c:v>23.923444976076489</c:v>
                </c:pt>
                <c:pt idx="9">
                  <c:v>23.094688221709006</c:v>
                </c:pt>
                <c:pt idx="10">
                  <c:v>37.656903765689997</c:v>
                </c:pt>
                <c:pt idx="11">
                  <c:v>39.787798408488065</c:v>
                </c:pt>
                <c:pt idx="12">
                  <c:v>37.209302325582094</c:v>
                </c:pt>
              </c:numCache>
            </c:numRef>
          </c:val>
        </c:ser>
        <c:ser>
          <c:idx val="1"/>
          <c:order val="1"/>
          <c:tx>
            <c:strRef>
              <c:f>'физ за 3 года'!$G$1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'физ за 3 года'!$A$2:$A$14</c:f>
              <c:strCache>
                <c:ptCount val="13"/>
                <c:pt idx="0">
                  <c:v>Западное</c:v>
                </c:pt>
                <c:pt idx="1">
                  <c:v>Кинельское</c:v>
                </c:pt>
                <c:pt idx="2">
                  <c:v>Отрадненское</c:v>
                </c:pt>
                <c:pt idx="3">
                  <c:v>Поволжское</c:v>
                </c:pt>
                <c:pt idx="4">
                  <c:v>Самарское</c:v>
                </c:pt>
                <c:pt idx="5">
                  <c:v>Северное</c:v>
                </c:pt>
                <c:pt idx="6">
                  <c:v>Северо-Восточное</c:v>
                </c:pt>
                <c:pt idx="7">
                  <c:v>Северо-Западное</c:v>
                </c:pt>
                <c:pt idx="8">
                  <c:v>Тольяттинское</c:v>
                </c:pt>
                <c:pt idx="9">
                  <c:v>Центральное</c:v>
                </c:pt>
                <c:pt idx="10">
                  <c:v>Юго-Восточное</c:v>
                </c:pt>
                <c:pt idx="11">
                  <c:v>Юго-Западное</c:v>
                </c:pt>
                <c:pt idx="12">
                  <c:v>Южное</c:v>
                </c:pt>
              </c:strCache>
            </c:strRef>
          </c:cat>
          <c:val>
            <c:numRef>
              <c:f>'физ за 3 года'!$G$2:$G$14</c:f>
              <c:numCache>
                <c:formatCode>0.0</c:formatCode>
                <c:ptCount val="13"/>
                <c:pt idx="0">
                  <c:v>42.709529276693445</c:v>
                </c:pt>
                <c:pt idx="1">
                  <c:v>33.967391304347828</c:v>
                </c:pt>
                <c:pt idx="2">
                  <c:v>32.198952879581917</c:v>
                </c:pt>
                <c:pt idx="3">
                  <c:v>38.485316846986521</c:v>
                </c:pt>
                <c:pt idx="4">
                  <c:v>37.229679343773313</c:v>
                </c:pt>
                <c:pt idx="5">
                  <c:v>42.091836734693878</c:v>
                </c:pt>
                <c:pt idx="6">
                  <c:v>45.901639344262144</c:v>
                </c:pt>
                <c:pt idx="7">
                  <c:v>28.000000000000004</c:v>
                </c:pt>
                <c:pt idx="8">
                  <c:v>24.857324032974002</c:v>
                </c:pt>
                <c:pt idx="9">
                  <c:v>28.000000000000004</c:v>
                </c:pt>
                <c:pt idx="10">
                  <c:v>45.748987854251006</c:v>
                </c:pt>
                <c:pt idx="11">
                  <c:v>36.914600550963527</c:v>
                </c:pt>
                <c:pt idx="12">
                  <c:v>34.883720930232244</c:v>
                </c:pt>
              </c:numCache>
            </c:numRef>
          </c:val>
        </c:ser>
        <c:ser>
          <c:idx val="2"/>
          <c:order val="2"/>
          <c:tx>
            <c:strRef>
              <c:f>'физ за 3 года'!$H$1</c:f>
              <c:strCache>
                <c:ptCount val="1"/>
                <c:pt idx="0">
                  <c:v>2016 (предварительный выбор)</c:v>
                </c:pt>
              </c:strCache>
            </c:strRef>
          </c:tx>
          <c:invertIfNegative val="0"/>
          <c:cat>
            <c:strRef>
              <c:f>'физ за 3 года'!$A$2:$A$14</c:f>
              <c:strCache>
                <c:ptCount val="13"/>
                <c:pt idx="0">
                  <c:v>Западное</c:v>
                </c:pt>
                <c:pt idx="1">
                  <c:v>Кинельское</c:v>
                </c:pt>
                <c:pt idx="2">
                  <c:v>Отрадненское</c:v>
                </c:pt>
                <c:pt idx="3">
                  <c:v>Поволжское</c:v>
                </c:pt>
                <c:pt idx="4">
                  <c:v>Самарское</c:v>
                </c:pt>
                <c:pt idx="5">
                  <c:v>Северное</c:v>
                </c:pt>
                <c:pt idx="6">
                  <c:v>Северо-Восточное</c:v>
                </c:pt>
                <c:pt idx="7">
                  <c:v>Северо-Западное</c:v>
                </c:pt>
                <c:pt idx="8">
                  <c:v>Тольяттинское</c:v>
                </c:pt>
                <c:pt idx="9">
                  <c:v>Центральное</c:v>
                </c:pt>
                <c:pt idx="10">
                  <c:v>Юго-Восточное</c:v>
                </c:pt>
                <c:pt idx="11">
                  <c:v>Юго-Западное</c:v>
                </c:pt>
                <c:pt idx="12">
                  <c:v>Южное</c:v>
                </c:pt>
              </c:strCache>
            </c:strRef>
          </c:cat>
          <c:val>
            <c:numRef>
              <c:f>'физ за 3 года'!$H$2:$H$14</c:f>
              <c:numCache>
                <c:formatCode>General</c:formatCode>
                <c:ptCount val="13"/>
                <c:pt idx="0">
                  <c:v>46.1</c:v>
                </c:pt>
                <c:pt idx="1">
                  <c:v>38.300000000000004</c:v>
                </c:pt>
                <c:pt idx="2">
                  <c:v>42.6</c:v>
                </c:pt>
                <c:pt idx="3">
                  <c:v>40</c:v>
                </c:pt>
                <c:pt idx="4">
                  <c:v>36.5</c:v>
                </c:pt>
                <c:pt idx="5">
                  <c:v>47.3</c:v>
                </c:pt>
                <c:pt idx="6">
                  <c:v>47.8</c:v>
                </c:pt>
                <c:pt idx="7">
                  <c:v>30.8</c:v>
                </c:pt>
                <c:pt idx="8">
                  <c:v>28.2</c:v>
                </c:pt>
                <c:pt idx="9">
                  <c:v>29.2</c:v>
                </c:pt>
                <c:pt idx="10">
                  <c:v>51.1</c:v>
                </c:pt>
                <c:pt idx="11">
                  <c:v>36.300000000000004</c:v>
                </c:pt>
                <c:pt idx="12">
                  <c:v>31.4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195648"/>
        <c:axId val="69197184"/>
      </c:barChart>
      <c:catAx>
        <c:axId val="69195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9197184"/>
        <c:crosses val="autoZero"/>
        <c:auto val="1"/>
        <c:lblAlgn val="ctr"/>
        <c:lblOffset val="100"/>
        <c:noMultiLvlLbl val="0"/>
      </c:catAx>
      <c:valAx>
        <c:axId val="691971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9195648"/>
        <c:crosses val="autoZero"/>
        <c:crossBetween val="between"/>
      </c:valAx>
    </c:plotArea>
    <c:legend>
      <c:legendPos val="t"/>
      <c:legendEntry>
        <c:idx val="2"/>
        <c:txPr>
          <a:bodyPr/>
          <a:lstStyle/>
          <a:p>
            <a:pPr>
              <a:defRPr sz="1200" b="1"/>
            </a:pPr>
            <a:endParaRPr lang="ru-RU"/>
          </a:p>
        </c:txPr>
      </c:legendEntry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8A6BB-6715-4454-8802-95F8621EB176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BC961-1A39-4DF1-B971-6851F72973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2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798C01-AD2B-4B75-8BDE-DCA9516EC89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1386-B9AA-44AE-AF9A-A819EFB6DCBD}" type="datetimeFigureOut">
              <a:rPr lang="ru-RU" smtClean="0"/>
              <a:pPr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D1173-CAB8-4DA5-9870-7FDDAA211B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ogdan-school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75157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197" y="-2540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024" y="1196753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Общешкольное родительское собрание   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552700"/>
            <a:ext cx="6912768" cy="310854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  <a:latin typeface="Monotype Corsiva" pitchFamily="66" charset="0"/>
              </a:rPr>
              <a:t>«Единая оценочная политика в школе»</a:t>
            </a:r>
            <a:endParaRPr lang="ru-RU" sz="7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54868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ГБОУ СОШ </a:t>
            </a:r>
            <a:r>
              <a:rPr lang="ru-RU" sz="2800" b="1" dirty="0" err="1" smtClean="0">
                <a:latin typeface="Monotype Corsiva" pitchFamily="66" charset="0"/>
              </a:rPr>
              <a:t>с.Богдановка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8" name="Скругленный прямоугольник 7">
            <a:hlinkClick r:id="rId3" tooltip=" Каталог презентаций "/>
          </p:cNvPr>
          <p:cNvSpPr/>
          <p:nvPr/>
        </p:nvSpPr>
        <p:spPr>
          <a:xfrm>
            <a:off x="5004048" y="6021288"/>
            <a:ext cx="2088232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88900" tIns="25400" rIns="88900" bIns="50800" rtlCol="0" anchor="ctr" anchorCtr="1">
            <a:noAutofit/>
          </a:bodyPr>
          <a:lstStyle/>
          <a:p>
            <a:pPr algn="ctr"/>
            <a:r>
              <a:rPr lang="ru-RU" sz="2000" u="sng" dirty="0" smtClean="0">
                <a:solidFill>
                  <a:srgbClr val="3333CC"/>
                </a:solidFill>
                <a:latin typeface="Arial"/>
              </a:rPr>
              <a:t>13.12.2017 год</a:t>
            </a:r>
            <a:endParaRPr lang="ru-RU" sz="2000" u="sng" dirty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/>
              <a:t>ПОЛОЖЕНИЕ</a:t>
            </a:r>
            <a:endParaRPr lang="ru-RU" sz="3600" dirty="0" smtClean="0"/>
          </a:p>
          <a:p>
            <a:pPr algn="ctr">
              <a:buNone/>
            </a:pPr>
            <a:r>
              <a:rPr lang="ru-RU" sz="3600" b="1" dirty="0" smtClean="0"/>
              <a:t>о средневзвешенной системе оценивания знаний умений и навыков обучающихся </a:t>
            </a:r>
          </a:p>
          <a:p>
            <a:pPr algn="ctr">
              <a:buNone/>
            </a:pPr>
            <a:r>
              <a:rPr lang="ru-RU" sz="3600" b="1" dirty="0" smtClean="0"/>
              <a:t>(01.09.2018г</a:t>
            </a:r>
            <a:r>
              <a:rPr lang="ru-RU" sz="3600" b="1" dirty="0" smtClean="0"/>
              <a:t>)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Находится на официальном  сайте</a:t>
            </a:r>
          </a:p>
          <a:p>
            <a:pPr>
              <a:buNone/>
            </a:pPr>
            <a:r>
              <a:rPr lang="ru-RU" sz="3600" b="1" dirty="0" smtClean="0"/>
              <a:t> ГБОУ СОШ </a:t>
            </a:r>
            <a:r>
              <a:rPr lang="ru-RU" sz="3600" b="1" dirty="0" err="1" smtClean="0"/>
              <a:t>с.Богдановка</a:t>
            </a:r>
            <a:r>
              <a:rPr lang="ru-RU" sz="3600" b="1" dirty="0" smtClean="0"/>
              <a:t> </a:t>
            </a:r>
            <a:endParaRPr lang="en-US" sz="3600" b="1" dirty="0" smtClean="0"/>
          </a:p>
          <a:p>
            <a:pPr>
              <a:buNone/>
            </a:pPr>
            <a:r>
              <a:rPr lang="en-US" sz="5400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http</a:t>
            </a:r>
            <a:r>
              <a:rPr lang="en-US" sz="5400" b="1" dirty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://</a:t>
            </a:r>
            <a:r>
              <a:rPr lang="en-US" sz="5400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bogdan-school.ru</a:t>
            </a:r>
            <a:r>
              <a:rPr lang="en-US" sz="5400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ru-RU" sz="5400" b="1" dirty="0" smtClean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Средневзвешенная оценка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Весовой коэффициент вида деятельности, подлежащего оценке — параметр, который отражает относительную значимость данного вида деятельности. </a:t>
            </a:r>
          </a:p>
          <a:p>
            <a:pPr marL="0" indent="0">
              <a:buNone/>
            </a:pPr>
            <a:r>
              <a:rPr lang="ru-RU" b="1" i="1" dirty="0" smtClean="0"/>
              <a:t>Весовой коэффициент:</a:t>
            </a:r>
          </a:p>
          <a:p>
            <a:r>
              <a:rPr lang="ru-RU" dirty="0" smtClean="0"/>
              <a:t>Снижает роль случайных и субъективных факторов</a:t>
            </a:r>
          </a:p>
          <a:p>
            <a:r>
              <a:rPr lang="ru-RU" dirty="0" smtClean="0"/>
              <a:t>Способствует осознанному осуществлению учебной деятельности обучающимся</a:t>
            </a:r>
          </a:p>
          <a:p>
            <a:r>
              <a:rPr lang="ru-RU" dirty="0" smtClean="0"/>
              <a:t>Учитывает специфику предмета при выборе различных видов деятельности</a:t>
            </a:r>
          </a:p>
          <a:p>
            <a:r>
              <a:rPr lang="ru-RU" dirty="0" smtClean="0"/>
              <a:t>Способствует мотивации на достижение более высоких результатов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Пример: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Начальная школа   Русский язык </a:t>
            </a:r>
            <a:endParaRPr lang="ru-RU" b="1" dirty="0">
              <a:latin typeface="Monotype Corsiva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744437"/>
              </p:ext>
            </p:extLst>
          </p:nvPr>
        </p:nvGraphicFramePr>
        <p:xfrm>
          <a:off x="251520" y="1692981"/>
          <a:ext cx="7920879" cy="4699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0269"/>
                <a:gridCol w="2930610"/>
              </a:tblGrid>
              <a:tr h="4398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Вид деятельности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Вес задания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19237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Диагностическая работа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19237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Входной контроль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19888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Диктант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19237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Зачет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19888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Изложение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19888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Обучающее изложение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19888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Проект/презентация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19237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Самостоятельная работа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Словарный диктант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Сочинение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Обучающее сочинение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Тест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Административная контрольная работа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Элемент ДО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Устный ответ на уроке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Домашняя работа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Домашняя работа повышенного уровня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Работа над ошибками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227524">
                <a:tc>
                  <a:txBody>
                    <a:bodyPr/>
                    <a:lstStyle/>
                    <a:p>
                      <a:pPr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Задания повышенного уровня на уроке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Вычисление триместровой  отметки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877272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Средневзвешенная оценка </a:t>
            </a:r>
            <a:r>
              <a:rPr lang="ru-RU" dirty="0" smtClean="0"/>
              <a:t>(рейтинг) рассчитывается по следующей формуле: </a:t>
            </a:r>
          </a:p>
          <a:p>
            <a:pPr>
              <a:buNone/>
            </a:pPr>
            <a:r>
              <a:rPr lang="ru-RU" i="1" dirty="0" smtClean="0"/>
              <a:t>∑ (оценка*вес*количество)/ ∑ весов всех оценок. </a:t>
            </a:r>
          </a:p>
          <a:p>
            <a:r>
              <a:rPr lang="ru-RU" dirty="0" smtClean="0"/>
              <a:t>Например, ребенок получил три  «4» за ответ на уроке, «4» за диктант, «3» за тест и «3» за административную </a:t>
            </a:r>
            <a:r>
              <a:rPr lang="ru-RU" dirty="0" err="1" smtClean="0"/>
              <a:t>к.р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Средняя арифметическая</a:t>
            </a:r>
            <a:r>
              <a:rPr lang="ru-RU" dirty="0" smtClean="0"/>
              <a:t>: (4+4+4+4+3+3):6=</a:t>
            </a:r>
            <a:r>
              <a:rPr lang="ru-RU" b="1" dirty="0" smtClean="0"/>
              <a:t>3,67</a:t>
            </a:r>
          </a:p>
          <a:p>
            <a:r>
              <a:rPr lang="ru-RU" b="1" dirty="0" smtClean="0"/>
              <a:t>Средневзвешенная: </a:t>
            </a:r>
          </a:p>
          <a:p>
            <a:pPr marL="0" indent="0">
              <a:buNone/>
            </a:pPr>
            <a:r>
              <a:rPr lang="ru-RU" dirty="0" smtClean="0"/>
              <a:t>(4*10*3+4*30*1+3*20*1+3*40*1)/(3*10+30+20+40)= </a:t>
            </a:r>
            <a:r>
              <a:rPr lang="ru-RU" b="1" dirty="0" smtClean="0"/>
              <a:t>3,5                Более точно оценивает знания!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Выгоднее для ученика получать положительные оценки за   работы с большим весом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Шкала оценивания для выставления триместровой  или полугодовой отметки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2700" b="1" dirty="0" smtClean="0">
                <a:latin typeface="Monotype Corsiva" pitchFamily="66" charset="0"/>
              </a:rPr>
              <a:t>Положение о средневзвешенной вступает в силу  </a:t>
            </a:r>
            <a:br>
              <a:rPr lang="ru-RU" sz="2700" b="1" dirty="0" smtClean="0">
                <a:latin typeface="Monotype Corsiva" pitchFamily="66" charset="0"/>
              </a:rPr>
            </a:br>
            <a:r>
              <a:rPr lang="ru-RU" sz="2700" b="1" dirty="0" smtClean="0">
                <a:latin typeface="Monotype Corsiva" pitchFamily="66" charset="0"/>
              </a:rPr>
              <a:t>                                                            </a:t>
            </a:r>
            <a:r>
              <a:rPr lang="ru-RU" sz="2700" b="1" u="sng" dirty="0" smtClean="0">
                <a:latin typeface="Monotype Corsiva" pitchFamily="66" charset="0"/>
              </a:rPr>
              <a:t>со 2 триместра 2017-2018 уч. года</a:t>
            </a:r>
            <a:endParaRPr lang="ru-RU" sz="2700" b="1" u="sng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121925"/>
              </p:ext>
            </p:extLst>
          </p:nvPr>
        </p:nvGraphicFramePr>
        <p:xfrm>
          <a:off x="611560" y="270892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197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Средневзвешенная</a:t>
                      </a:r>
                      <a:r>
                        <a:rPr lang="ru-RU" sz="3200" baseline="0" dirty="0" smtClean="0"/>
                        <a:t> отметка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Триместровая,  </a:t>
                      </a:r>
                    </a:p>
                    <a:p>
                      <a:pPr algn="ctr"/>
                      <a:r>
                        <a:rPr lang="ru-RU" sz="3200" dirty="0" smtClean="0"/>
                        <a:t> полугодовая, годовая отметка</a:t>
                      </a:r>
                      <a:endParaRPr lang="ru-RU" sz="3200" dirty="0"/>
                    </a:p>
                  </a:txBody>
                  <a:tcPr/>
                </a:tc>
              </a:tr>
              <a:tr h="5185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0-2,59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5185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2,6-3,59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  <a:tr h="5185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3,6-4,59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</a:tr>
              <a:tr h="5185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4,6-5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Выставление итоговых отметок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Основанием для аттестации обучающихся </a:t>
            </a:r>
          </a:p>
          <a:p>
            <a:pPr>
              <a:buNone/>
            </a:pPr>
            <a:r>
              <a:rPr lang="ru-RU" b="1" dirty="0" smtClean="0"/>
              <a:t>за триместр  </a:t>
            </a:r>
            <a:r>
              <a:rPr lang="ru-RU" dirty="0" smtClean="0"/>
              <a:t>является наличие не менее:</a:t>
            </a:r>
          </a:p>
          <a:p>
            <a:r>
              <a:rPr lang="ru-RU" dirty="0" smtClean="0"/>
              <a:t>3-х отметок при нагрузке 1 час в неделю;</a:t>
            </a:r>
          </a:p>
          <a:p>
            <a:r>
              <a:rPr lang="ru-RU" dirty="0" smtClean="0"/>
              <a:t>5-и отметок при нагрузке 2 часа в неделю;</a:t>
            </a:r>
          </a:p>
          <a:p>
            <a:r>
              <a:rPr lang="ru-RU" dirty="0" smtClean="0"/>
              <a:t>7-и отметок при нагрузке 3 и более часов в неделю</a:t>
            </a:r>
          </a:p>
          <a:p>
            <a:pPr>
              <a:buNone/>
            </a:pPr>
            <a:r>
              <a:rPr lang="ru-RU" dirty="0" smtClean="0"/>
              <a:t>Основанием для аттестации обучающихся </a:t>
            </a:r>
          </a:p>
          <a:p>
            <a:pPr>
              <a:buNone/>
            </a:pPr>
            <a:r>
              <a:rPr lang="ru-RU" b="1" dirty="0" smtClean="0"/>
              <a:t>за полугодие </a:t>
            </a:r>
            <a:r>
              <a:rPr lang="ru-RU" dirty="0" smtClean="0"/>
              <a:t>является наличие не менее:</a:t>
            </a:r>
          </a:p>
          <a:p>
            <a:r>
              <a:rPr lang="ru-RU" dirty="0" smtClean="0"/>
              <a:t>6-и отметок при нагрузке 1 час в неделю;</a:t>
            </a:r>
          </a:p>
          <a:p>
            <a:r>
              <a:rPr lang="ru-RU" dirty="0" smtClean="0"/>
              <a:t>10-и отметок при нагрузке 2 часа в неделю;</a:t>
            </a:r>
          </a:p>
          <a:p>
            <a:r>
              <a:rPr lang="ru-RU" dirty="0" smtClean="0"/>
              <a:t>14-и отметок при нагрузке 3 и более часов в неделю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Выставление итоговых отметок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наличии у обучающегося более половины пропущенных уроков обучающийся может быть не аттестован за триместр  (полугодие), как не освоивший программы. Ликвидация задолженности в этом случае осуществляется в каникулярное время и в течение первой недели после каникул.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Monotype Corsiva" pitchFamily="66" charset="0"/>
              </a:rPr>
              <a:t>Выставление итоговых отметок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Годовая отметка по предмету выставляется на основании </a:t>
            </a:r>
            <a:r>
              <a:rPr lang="ru-RU" dirty="0"/>
              <a:t> </a:t>
            </a:r>
            <a:r>
              <a:rPr lang="ru-RU" dirty="0" smtClean="0"/>
              <a:t>триместровых  или полугодовых оценок. </a:t>
            </a:r>
          </a:p>
          <a:p>
            <a:r>
              <a:rPr lang="ru-RU" i="1" dirty="0" smtClean="0"/>
              <a:t>По триместрам </a:t>
            </a:r>
            <a:r>
              <a:rPr lang="ru-RU" dirty="0" smtClean="0"/>
              <a:t>оцениваются учащиеся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2-9 классов </a:t>
            </a:r>
            <a:r>
              <a:rPr lang="ru-RU" dirty="0" smtClean="0"/>
              <a:t>по всем предметам учебного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плана</a:t>
            </a:r>
          </a:p>
          <a:p>
            <a:r>
              <a:rPr lang="ru-RU" i="1" dirty="0" smtClean="0"/>
              <a:t>По полугодиям </a:t>
            </a:r>
            <a:r>
              <a:rPr lang="ru-RU" dirty="0" smtClean="0"/>
              <a:t>оцениваются учащиеся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10 класса </a:t>
            </a:r>
            <a:r>
              <a:rPr lang="ru-RU" dirty="0" smtClean="0"/>
              <a:t>по всем предметам учебного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плана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Monotype Corsiva" pitchFamily="66" charset="0"/>
              </a:rPr>
              <a:t>Выставление итоговых отметок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Триместровая  (полугодовая, годовая) отметка по предмету выставляется учителем в электронный журнал не позднее, чем за три календарных дня до первого дня каникул.</a:t>
            </a:r>
          </a:p>
          <a:p>
            <a:r>
              <a:rPr lang="ru-RU" dirty="0" smtClean="0"/>
              <a:t>За неделю до наступления каникул прекращается прием всех задолженностей по предмету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Права и ответственность участников образовательного процесса при осуществлении оценивания знаний умений и навыков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661248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smtClean="0"/>
              <a:t>Обучающиеся</a:t>
            </a:r>
            <a:r>
              <a:rPr lang="ru-RU" sz="3100" dirty="0" smtClean="0"/>
              <a:t> при проведении контроля имеют право:</a:t>
            </a:r>
          </a:p>
          <a:p>
            <a:pPr>
              <a:buNone/>
            </a:pPr>
            <a:r>
              <a:rPr lang="ru-RU" sz="3100" dirty="0" smtClean="0"/>
              <a:t>- на планированное проведение письменных контрольных работ;</a:t>
            </a:r>
          </a:p>
          <a:p>
            <a:pPr>
              <a:buNone/>
            </a:pPr>
            <a:r>
              <a:rPr lang="ru-RU" sz="3100" dirty="0" smtClean="0"/>
              <a:t>- на публичное или индивидуальное обоснование отметки;</a:t>
            </a:r>
          </a:p>
          <a:p>
            <a:pPr>
              <a:buNone/>
            </a:pPr>
            <a:r>
              <a:rPr lang="ru-RU" sz="3100" dirty="0" smtClean="0"/>
              <a:t>- получение дополнительных индивидуальных консультаций по отдельным разделам учебного предмета при неудовлетворительных результатах контроля знаний;</a:t>
            </a:r>
          </a:p>
          <a:p>
            <a:pPr>
              <a:buNone/>
            </a:pPr>
            <a:r>
              <a:rPr lang="ru-RU" sz="3100" dirty="0" smtClean="0"/>
              <a:t>- осуществление повторного контроля знаний при получении неудовлетворительной отметки на тематическом контроле;</a:t>
            </a:r>
          </a:p>
          <a:p>
            <a:r>
              <a:rPr lang="ru-RU" sz="3100" b="1" dirty="0" smtClean="0"/>
              <a:t>Родители</a:t>
            </a:r>
            <a:r>
              <a:rPr lang="ru-RU" sz="3100" dirty="0" smtClean="0"/>
              <a:t> (законные представители) обучающихся обязаны присутствовать на родительских собраниях, постоянно контролировать текущую успеваемость своего ребенка и создавать условия для качественного и своевременного получения образования,  выполнения ими домашнего задания по предмету и подготовки к урокам, обеспечивать контроль за посещением им учебных и дополнительных занятий и ликвидацией задолженности по предмету.</a:t>
            </a:r>
          </a:p>
          <a:p>
            <a:endParaRPr lang="ru-RU" sz="31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/>
              <a:t>Оценивание</a:t>
            </a:r>
            <a:r>
              <a:rPr lang="ru-RU" sz="3600" dirty="0" smtClean="0"/>
              <a:t> - одно из наиболее действенных средств, повышающих эффективность обучения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Цели оценивания:</a:t>
            </a:r>
          </a:p>
          <a:p>
            <a:r>
              <a:rPr lang="ru-RU" dirty="0" smtClean="0"/>
              <a:t>Повышение учебной мотивации и учебной самостоятельности обучающихся</a:t>
            </a:r>
          </a:p>
          <a:p>
            <a:r>
              <a:rPr lang="ru-RU" dirty="0" smtClean="0"/>
              <a:t>Установление фактического уровня теоретических и практических знаний обучающихся, их умений и навыков по предметам обязательного компонента учебного плана</a:t>
            </a:r>
          </a:p>
          <a:p>
            <a:r>
              <a:rPr lang="ru-RU" dirty="0" smtClean="0"/>
              <a:t>Повышение качества знаний обучающихся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43700" y="6573838"/>
            <a:ext cx="2351088" cy="144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B113E-7A5C-40FE-BFBB-B1586995D35F}" type="slidenum">
              <a:rPr lang="ru-RU" altLang="ru-RU" sz="1400" b="1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20</a:t>
            </a:fld>
            <a:endParaRPr lang="ru-RU" altLang="ru-RU" sz="1400" b="1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0723" name="Picture 3" descr="C:\Users\esafronov\Desktop\p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89281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2"/>
          <p:cNvSpPr txBox="1">
            <a:spLocks noChangeArrowheads="1"/>
          </p:cNvSpPr>
          <p:nvPr/>
        </p:nvSpPr>
        <p:spPr bwMode="auto">
          <a:xfrm>
            <a:off x="107950" y="44450"/>
            <a:ext cx="892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2017-2018  учебный год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925" y="873125"/>
            <a:ext cx="87471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7188" lvl="2" indent="-342900" algn="just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Wingdings" pitchFamily="2" charset="2"/>
              <a:buChar char="ü"/>
              <a:defRPr/>
            </a:pPr>
            <a:endParaRPr lang="ru-RU" sz="2000" b="1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Объект 6"/>
          <p:cNvGraphicFramePr>
            <a:graphicFrameLocks/>
          </p:cNvGraphicFramePr>
          <p:nvPr/>
        </p:nvGraphicFramePr>
        <p:xfrm>
          <a:off x="107950" y="620713"/>
          <a:ext cx="8928100" cy="613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453"/>
                <a:gridCol w="7618647"/>
              </a:tblGrid>
              <a:tr h="422013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Региональная контрольная работа по физике в 10 классах</a:t>
                      </a:r>
                    </a:p>
                  </a:txBody>
                  <a:tcPr marL="91465" marR="91465" marT="45569" marB="455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977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Национальное исследование качества образования по химии и биологии в 10 классах</a:t>
                      </a: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ВПР. 2 и 5 класс. Русский язык</a:t>
                      </a: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52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Март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Комплексный тест по истории и обществознанию в 8 классах</a:t>
                      </a:r>
                    </a:p>
                  </a:txBody>
                  <a:tcPr marL="91465" marR="91465" marT="45569" marB="455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52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Март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ВПР. 11 класс. Иностранный язык, история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134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ВПР. 6 класс. Русский язык, математика, география, биология</a:t>
                      </a: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009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ВПР. 5 класс. Русский язык, математика, история, биология</a:t>
                      </a: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009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ВПР. 4 класс. Русский язык, математика, окружающий мир</a:t>
                      </a: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1507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Региональная контрольная работа по физике в 10 классах</a:t>
                      </a:r>
                    </a:p>
                  </a:txBody>
                  <a:tcPr marL="91465" marR="91465" marT="45569" marB="4556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115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ВПР. 6класс. Обществознание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история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134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ВПР. 11 класс. Физика, химия,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география, биология, история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134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Май-июнь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ГИА-9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и ГИА-11 </a:t>
                      </a:r>
                      <a:r>
                        <a:rPr lang="ru-RU" sz="1800" b="1" kern="1200" baseline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(основные сроки)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5" marR="91465" marT="45569" marB="4556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27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СПАСИБО ЗА ВНИМАНИЕ!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И в заключении: 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Прием заявлений в 1 класс </a:t>
            </a:r>
            <a:r>
              <a:rPr lang="ru-RU" dirty="0" smtClean="0"/>
              <a:t>на новый учебный год   стартует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b="1" dirty="0" smtClean="0"/>
              <a:t>25 января 2018 года</a:t>
            </a:r>
          </a:p>
          <a:p>
            <a:pPr marL="0" indent="0">
              <a:buNone/>
            </a:pPr>
            <a:r>
              <a:rPr lang="ru-RU" b="1" u="sng" dirty="0" smtClean="0"/>
              <a:t>Дополнительные дни к каникулам </a:t>
            </a:r>
          </a:p>
          <a:p>
            <a:pPr marL="0" indent="0">
              <a:buNone/>
            </a:pPr>
            <a:r>
              <a:rPr lang="ru-RU" dirty="0" smtClean="0"/>
              <a:t>(участие в окружном этапе </a:t>
            </a:r>
            <a:r>
              <a:rPr lang="ru-RU" dirty="0" err="1" smtClean="0"/>
              <a:t>ВсОШ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dirty="0" smtClean="0"/>
              <a:t> 28,29 декабря 2017 и </a:t>
            </a:r>
          </a:p>
          <a:p>
            <a:pPr marL="0" indent="0">
              <a:buNone/>
            </a:pPr>
            <a:r>
              <a:rPr lang="ru-RU" b="1" dirty="0" smtClean="0"/>
              <a:t>10,11,12 января 2018 года по выбору учащегося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Оценка          и            отметка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Оценка</a:t>
            </a:r>
            <a:r>
              <a:rPr lang="ru-RU" dirty="0" smtClean="0"/>
              <a:t> - это процесс по установлению степени усвоения обучающимися учебного материала. Оценке подлежат как объём и системность знаний, так и уровень сформированности навыков, умений, компетенций, характеризующих учебные достижения обучающегося в учебной деятельности. </a:t>
            </a:r>
          </a:p>
          <a:p>
            <a:r>
              <a:rPr lang="ru-RU" b="1" dirty="0" smtClean="0"/>
              <a:t>Отметка</a:t>
            </a:r>
            <a:r>
              <a:rPr lang="ru-RU" dirty="0" smtClean="0"/>
              <a:t> - итоговый количественный показатель усвоения обучающимися учебного материала темы,  учебного материала за триместр, полугодие, год.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Виды аттестации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Аттестация</a:t>
            </a:r>
            <a:r>
              <a:rPr lang="ru-RU" dirty="0" smtClean="0"/>
              <a:t> – это определение уровня качества усвоения обучающимся содержания конкретной учебной дисциплины, предмета в процессе или по окончанию их изучения.</a:t>
            </a:r>
          </a:p>
          <a:p>
            <a:r>
              <a:rPr lang="ru-RU" b="1" i="1" dirty="0" smtClean="0"/>
              <a:t>РАЗЛИЧАЮТ</a:t>
            </a:r>
            <a:r>
              <a:rPr lang="ru-RU" dirty="0" smtClean="0"/>
              <a:t>:  текущая, промежуточная, итоговая аттестация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Особенности оценивания в 1 классе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Система безотметочного обучения</a:t>
            </a:r>
          </a:p>
          <a:p>
            <a:r>
              <a:rPr lang="ru-RU" sz="2800" dirty="0" smtClean="0"/>
              <a:t>Отсутствует отметка как форма количественного выражения результата оценочной деятельности</a:t>
            </a:r>
          </a:p>
          <a:p>
            <a:r>
              <a:rPr lang="ru-RU" sz="2800" dirty="0" smtClean="0"/>
              <a:t>Оценивание производится на критериальной основе с помощью различных знаково-символических систем</a:t>
            </a:r>
          </a:p>
          <a:p>
            <a:r>
              <a:rPr lang="ru-RU" sz="2800" dirty="0" smtClean="0"/>
              <a:t>Уровень достижения конкретных предметных и метапредметных результатов отслеживается с помощью </a:t>
            </a:r>
            <a:r>
              <a:rPr lang="ru-RU" sz="2800" b="1" i="1" dirty="0" smtClean="0"/>
              <a:t>«Листов достижений учащихся»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Оценивание во 2-11 классах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Производится по 5-балльной системе</a:t>
            </a:r>
          </a:p>
          <a:p>
            <a:r>
              <a:rPr lang="ru-RU" sz="2800" dirty="0" smtClean="0"/>
              <a:t>Текущая отметка выставляется непосредственно на уроке</a:t>
            </a:r>
          </a:p>
          <a:p>
            <a:r>
              <a:rPr lang="ru-RU" sz="2800" dirty="0" smtClean="0"/>
              <a:t>Отметка за  контрольную письменную работу через неделю от даты проведения работы</a:t>
            </a:r>
          </a:p>
          <a:p>
            <a:r>
              <a:rPr lang="ru-RU" sz="2800" dirty="0" smtClean="0"/>
              <a:t>Отметка за творческие работы по литературе в 5-9 классах выставляются через неделю от даты проведения работы</a:t>
            </a:r>
          </a:p>
          <a:p>
            <a:r>
              <a:rPr lang="ru-RU" sz="2800" dirty="0" smtClean="0"/>
              <a:t>Отметка за творческие работы по русскому языку и литературе в 10-11 классах не более, чем через 14 дней от даты проведения работы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Тематический(или текущий) контроль знаний осуществляется 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форме контрольных работ (зачетов), тестов, </a:t>
            </a:r>
            <a:r>
              <a:rPr lang="ru-RU" dirty="0" err="1" smtClean="0"/>
              <a:t>срезовых</a:t>
            </a:r>
            <a:r>
              <a:rPr lang="ru-RU" dirty="0" smtClean="0"/>
              <a:t> работ и т.п.</a:t>
            </a:r>
          </a:p>
          <a:p>
            <a:r>
              <a:rPr lang="ru-RU" dirty="0" smtClean="0"/>
              <a:t>Число контрольных работ определяется учебной программой, сроки проведения отражены в рабочей программе по предмету  и календарно-тематическом планировании учителя  </a:t>
            </a:r>
          </a:p>
          <a:p>
            <a:r>
              <a:rPr lang="ru-RU" dirty="0" smtClean="0"/>
              <a:t>В образовательном учреждении разрабатывается график проведения административных и мониторинговых  работ.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Порядок проведения рубежной аттестации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5229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Промежуточная аттестация осуществляется 2 раза в год по полугодиям в 10-11 классах, 3 раза в год по триместрам  во 2-9 классах</a:t>
            </a:r>
          </a:p>
          <a:p>
            <a:r>
              <a:rPr lang="ru-RU" dirty="0" smtClean="0"/>
              <a:t>Материалы для проведения работ рубежной аттестации готовит учитель-предметник или руководитель МО</a:t>
            </a:r>
          </a:p>
          <a:p>
            <a:r>
              <a:rPr lang="ru-RU" dirty="0" smtClean="0"/>
              <a:t>Тесты для письменных работ, тексты задач, практических заданий обучающимся </a:t>
            </a:r>
            <a:r>
              <a:rPr lang="ru-RU" b="1" dirty="0" smtClean="0"/>
              <a:t>не должны </a:t>
            </a:r>
            <a:r>
              <a:rPr lang="ru-RU" dirty="0" smtClean="0"/>
              <a:t>быть заранее известны. Перечень тем и вопросов, вынесенных на рубежную аттестацию доводятся до сведения учащихся в начале изучения тем, вынесенных на контроль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Формы проведения рубежной аттестации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контрольная работа;</a:t>
            </a:r>
          </a:p>
          <a:p>
            <a:r>
              <a:rPr lang="ru-RU" dirty="0" smtClean="0"/>
              <a:t>сочинение (изложение);</a:t>
            </a:r>
          </a:p>
          <a:p>
            <a:r>
              <a:rPr lang="ru-RU" dirty="0" smtClean="0"/>
              <a:t>тестирование;</a:t>
            </a:r>
          </a:p>
          <a:p>
            <a:r>
              <a:rPr lang="ru-RU" dirty="0" smtClean="0"/>
              <a:t>защита реферата (проекта);</a:t>
            </a:r>
          </a:p>
          <a:p>
            <a:r>
              <a:rPr lang="ru-RU" dirty="0" smtClean="0"/>
              <a:t>дифференцированный зачет;</a:t>
            </a:r>
          </a:p>
          <a:p>
            <a:r>
              <a:rPr lang="ru-RU" dirty="0" smtClean="0"/>
              <a:t>диктант.</a:t>
            </a:r>
          </a:p>
          <a:p>
            <a:r>
              <a:rPr lang="ru-RU" dirty="0" smtClean="0"/>
              <a:t>Форма проведения аттестации определяется </a:t>
            </a:r>
            <a:r>
              <a:rPr lang="ru-RU" dirty="0"/>
              <a:t>П</a:t>
            </a:r>
            <a:r>
              <a:rPr lang="ru-RU" dirty="0" smtClean="0"/>
              <a:t>едагогическим советом ОУ с учетом мнения учителя-предметника и формами прохождения ГИА по окончании 9 и 11 классов</a:t>
            </a:r>
          </a:p>
          <a:p>
            <a:r>
              <a:rPr lang="ru-RU" dirty="0" smtClean="0"/>
              <a:t>Педагогический Совет школы по предложению учителя или по заявлению обучающегося может изменить отдельным обучающимся форму проведения рубежной аттестации.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565</TotalTime>
  <Words>1200</Words>
  <Application>Microsoft Office PowerPoint</Application>
  <PresentationFormat>Экран (4:3)</PresentationFormat>
  <Paragraphs>185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Общешкольное родительское собрание   </vt:lpstr>
      <vt:lpstr>Оценивание - одно из наиболее действенных средств, повышающих эффективность обучения</vt:lpstr>
      <vt:lpstr>Оценка          и            отметка</vt:lpstr>
      <vt:lpstr>Виды аттестации</vt:lpstr>
      <vt:lpstr>Особенности оценивания в 1 классе</vt:lpstr>
      <vt:lpstr>Оценивание во 2-11 классах</vt:lpstr>
      <vt:lpstr>Тематический(или текущий) контроль знаний осуществляется </vt:lpstr>
      <vt:lpstr>Порядок проведения рубежной аттестации</vt:lpstr>
      <vt:lpstr>Формы проведения рубежной аттестации</vt:lpstr>
      <vt:lpstr>Презентация PowerPoint</vt:lpstr>
      <vt:lpstr>Средневзвешенная оценка</vt:lpstr>
      <vt:lpstr>Пример:  Начальная школа   Русский язык </vt:lpstr>
      <vt:lpstr>Вычисление триместровой  отметки</vt:lpstr>
      <vt:lpstr>Шкала оценивания для выставления триместровой  или полугодовой отметки Положение о средневзвешенной вступает в силу                                                               со 2 триместра 2017-2018 уч. года</vt:lpstr>
      <vt:lpstr>Выставление итоговых отметок</vt:lpstr>
      <vt:lpstr>Выставление итоговых отметок</vt:lpstr>
      <vt:lpstr>Выставление итоговых отметок</vt:lpstr>
      <vt:lpstr>Выставление итоговых отметок</vt:lpstr>
      <vt:lpstr>Права и ответственность участников образовательного процесса при осуществлении оценивания знаний умений и навыков </vt:lpstr>
      <vt:lpstr>Презентация PowerPoint</vt:lpstr>
      <vt:lpstr>СПАСИБО ЗА ВНИМАНИЕ! И в заключении: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учащихся 1-4 классов</dc:title>
  <dc:creator>18</dc:creator>
  <cp:lastModifiedBy>Богдановка</cp:lastModifiedBy>
  <cp:revision>63</cp:revision>
  <dcterms:created xsi:type="dcterms:W3CDTF">2014-01-21T05:51:06Z</dcterms:created>
  <dcterms:modified xsi:type="dcterms:W3CDTF">2017-12-12T18:43:23Z</dcterms:modified>
</cp:coreProperties>
</file>