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7" r:id="rId3"/>
    <p:sldId id="272" r:id="rId4"/>
    <p:sldId id="258" r:id="rId5"/>
    <p:sldId id="259" r:id="rId6"/>
    <p:sldId id="262" r:id="rId7"/>
    <p:sldId id="263" r:id="rId8"/>
    <p:sldId id="264" r:id="rId9"/>
    <p:sldId id="267" r:id="rId10"/>
    <p:sldId id="268" r:id="rId11"/>
    <p:sldId id="266" r:id="rId12"/>
    <p:sldId id="261" r:id="rId13"/>
    <p:sldId id="265" r:id="rId14"/>
    <p:sldId id="260" r:id="rId15"/>
    <p:sldId id="274" r:id="rId16"/>
    <p:sldId id="275" r:id="rId17"/>
    <p:sldId id="269" r:id="rId18"/>
    <p:sldId id="271" r:id="rId19"/>
    <p:sldId id="277" r:id="rId20"/>
    <p:sldId id="273" r:id="rId21"/>
    <p:sldId id="270" r:id="rId2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  <p:guide orient="horz"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/>
              <a:t>Нозологии</a:t>
            </a:r>
            <a:r>
              <a:rPr lang="ru-RU" sz="2000" baseline="0" dirty="0" smtClean="0"/>
              <a:t> </a:t>
            </a:r>
            <a:r>
              <a:rPr lang="ru-RU" sz="2000" dirty="0" smtClean="0"/>
              <a:t>детей </a:t>
            </a:r>
            <a:r>
              <a:rPr lang="ru-RU" sz="2000" dirty="0"/>
              <a:t>с ОВЗ</a:t>
            </a:r>
          </a:p>
        </c:rich>
      </c:tx>
      <c:layout>
        <c:manualLayout>
          <c:xMode val="edge"/>
          <c:yMode val="edge"/>
          <c:x val="0.19096828521434819"/>
          <c:y val="5.6130456469597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Нозологии
детей с ОВЗ</c:v>
                </c:pt>
              </c:strCache>
            </c:strRef>
          </c:tx>
          <c:explosion val="2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6.7250401238378332E-2"/>
                  <c:y val="7.52816560329388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en-US" dirty="0"/>
                      <a:t>; 20%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1; </a:t>
                    </a:r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ТНР</c:v>
                </c:pt>
                <c:pt idx="1">
                  <c:v>ЗПР </c:v>
                </c:pt>
                <c:pt idx="2">
                  <c:v>УО (ИН)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734995625546808"/>
          <c:y val="0.52014825848368196"/>
          <c:w val="0.31973928258967627"/>
          <c:h val="0.3597633825273607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Формы </a:t>
            </a:r>
            <a:r>
              <a:rPr lang="ru-RU" sz="2000" dirty="0" smtClean="0"/>
              <a:t>получения</a:t>
            </a:r>
            <a:r>
              <a:rPr lang="ru-RU" sz="2000" baseline="0" dirty="0" smtClean="0"/>
              <a:t> </a:t>
            </a:r>
            <a:r>
              <a:rPr lang="ru-RU" sz="2000" dirty="0" smtClean="0"/>
              <a:t>образования</a:t>
            </a:r>
            <a:endParaRPr lang="ru-RU" sz="2000" dirty="0"/>
          </a:p>
        </c:rich>
      </c:tx>
      <c:layout>
        <c:manualLayout>
          <c:xMode val="edge"/>
          <c:yMode val="edge"/>
          <c:x val="0.17840413458604695"/>
          <c:y val="6.0467360574571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Формы получения образования</c:v>
                </c:pt>
              </c:strCache>
            </c:strRef>
          </c:tx>
          <c:explosion val="17"/>
          <c:dPt>
            <c:idx val="0"/>
            <c:bubble3D val="0"/>
            <c:explosion val="2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инклюзивно</c:v>
                </c:pt>
                <c:pt idx="1">
                  <c:v>на дому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06952613905229"/>
          <c:y val="0.41414137287642094"/>
          <c:w val="0.35151759192407273"/>
          <c:h val="0.3253361776467862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51954971437192"/>
          <c:y val="7.0112774583984558E-2"/>
          <c:w val="0.5319502832897427"/>
          <c:h val="0.521324366737028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педагогов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Работающих с детьми ОВЗ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1655096188075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398611542569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13996669178208E-2"/>
                  <c:y val="1.097299663609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Имеющих КПК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282060580688255E-2"/>
                  <c:y val="-3.6576655453665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097917313853556E-2"/>
                  <c:y val="1.8288327726832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097917313853556E-2"/>
                  <c:y val="1.8288327726832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074408"/>
        <c:axId val="209074800"/>
        <c:axId val="0"/>
      </c:bar3DChart>
      <c:catAx>
        <c:axId val="209074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209074800"/>
        <c:crosses val="autoZero"/>
        <c:auto val="1"/>
        <c:lblAlgn val="ctr"/>
        <c:lblOffset val="100"/>
        <c:noMultiLvlLbl val="0"/>
      </c:catAx>
      <c:valAx>
        <c:axId val="20907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2090744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56204379562045"/>
          <c:y val="9.337349397590361E-2"/>
          <c:w val="0.65875912408759119"/>
          <c:h val="0.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rgbClr val="9999FF"/>
            </a:solidFill>
            <a:ln w="908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Высокая  СУ</c:v>
                </c:pt>
                <c:pt idx="1">
                  <c:v>Средняя СУ</c:v>
                </c:pt>
                <c:pt idx="2">
                  <c:v>Низкая СУ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48</c:v>
                </c:pt>
                <c:pt idx="1">
                  <c:v>40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rgbClr val="993366"/>
            </a:solidFill>
            <a:ln w="908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Высокая  СУ</c:v>
                </c:pt>
                <c:pt idx="1">
                  <c:v>Средняя СУ</c:v>
                </c:pt>
                <c:pt idx="2">
                  <c:v>Низкая СУ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53</c:v>
                </c:pt>
                <c:pt idx="1">
                  <c:v>32</c:v>
                </c:pt>
                <c:pt idx="2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rgbClr val="FFFFCC"/>
            </a:solidFill>
            <a:ln w="908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Высокая  СУ</c:v>
                </c:pt>
                <c:pt idx="1">
                  <c:v>Средняя СУ</c:v>
                </c:pt>
                <c:pt idx="2">
                  <c:v>Низкая СУ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66</c:v>
                </c:pt>
                <c:pt idx="1">
                  <c:v>22</c:v>
                </c:pt>
                <c:pt idx="2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CCFFFF"/>
            </a:solidFill>
            <a:ln w="908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Высокая  СУ</c:v>
                </c:pt>
                <c:pt idx="1">
                  <c:v>Средняя СУ</c:v>
                </c:pt>
                <c:pt idx="2">
                  <c:v>Низкая СУ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71</c:v>
                </c:pt>
                <c:pt idx="1">
                  <c:v>21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095888"/>
        <c:axId val="214091184"/>
      </c:barChart>
      <c:catAx>
        <c:axId val="21409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3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14091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4091184"/>
        <c:scaling>
          <c:orientation val="minMax"/>
        </c:scaling>
        <c:delete val="0"/>
        <c:axPos val="l"/>
        <c:majorGridlines>
          <c:spPr>
            <a:ln w="227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2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3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14095888"/>
        <c:crosses val="autoZero"/>
        <c:crossBetween val="between"/>
      </c:valAx>
      <c:spPr>
        <a:solidFill>
          <a:srgbClr val="C0C0C0"/>
        </a:solidFill>
        <a:ln w="9085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033789417619215"/>
          <c:y val="0.3018910505603738"/>
          <c:w val="0.20985401459854014"/>
          <c:h val="0.34036144578313254"/>
        </c:manualLayout>
      </c:layout>
      <c:overlay val="0"/>
      <c:spPr>
        <a:noFill/>
        <a:ln w="2271">
          <a:solidFill>
            <a:srgbClr val="000000"/>
          </a:solidFill>
          <a:prstDash val="solid"/>
        </a:ln>
      </c:spPr>
      <c:txPr>
        <a:bodyPr/>
        <a:lstStyle/>
        <a:p>
          <a:pPr>
            <a:defRPr sz="951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37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26B1B-014A-42BA-B507-6DB62620E467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88E61-5E6E-4C95-AB85-8B6201311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8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3415-008C-49D2-B083-D4E643C482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A3EBCA-0860-4947-9186-EACACFC96D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3415-008C-49D2-B083-D4E643C482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BCA-0860-4947-9186-EACACFC96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3415-008C-49D2-B083-D4E643C482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BCA-0860-4947-9186-EACACFC96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3415-008C-49D2-B083-D4E643C482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BCA-0860-4947-9186-EACACFC96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3415-008C-49D2-B083-D4E643C482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BCA-0860-4947-9186-EACACFC96D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3415-008C-49D2-B083-D4E643C482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BCA-0860-4947-9186-EACACFC96D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3415-008C-49D2-B083-D4E643C482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BCA-0860-4947-9186-EACACFC96D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3415-008C-49D2-B083-D4E643C482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BCA-0860-4947-9186-EACACFC96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3415-008C-49D2-B083-D4E643C482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BCA-0860-4947-9186-EACACFC96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3415-008C-49D2-B083-D4E643C482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BCA-0860-4947-9186-EACACFC96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13415-008C-49D2-B083-D4E643C482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EBCA-0860-4947-9186-EACACFC96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4413415-008C-49D2-B083-D4E643C4827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9A3EBCA-0860-4947-9186-EACACFC96D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40.jpeg"/><Relationship Id="rId10" Type="http://schemas.openxmlformats.org/officeDocument/2006/relationships/image" Target="../media/image43.jpeg"/><Relationship Id="rId4" Type="http://schemas.openxmlformats.org/officeDocument/2006/relationships/image" Target="../media/image39.jpeg"/><Relationship Id="rId9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11" Type="http://schemas.openxmlformats.org/officeDocument/2006/relationships/image" Target="../media/image59.png"/><Relationship Id="rId5" Type="http://schemas.openxmlformats.org/officeDocument/2006/relationships/image" Target="../media/image53.jpeg"/><Relationship Id="rId10" Type="http://schemas.openxmlformats.org/officeDocument/2006/relationships/image" Target="../media/image58.pn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4.x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ogdan_sch_nft@samara.edu.ru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ogdan-school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chart" Target="../charts/chart3.xml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5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06904"/>
            <a:ext cx="8964488" cy="1158000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Лучшая инклюзивная школа                               России- 2023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0"/>
            <a:ext cx="7380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 средняя общеобразовательная школа «Образовательный центр» имени Героя Советского Союза Панчикова Василия Ивановича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с.Богдановка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 Нефтегорский Самарской области </a:t>
            </a:r>
          </a:p>
        </p:txBody>
      </p:sp>
      <p:pic>
        <p:nvPicPr>
          <p:cNvPr id="1026" name="Picture 2" descr="C:\Users\Богдановка\Desktop\Logotip_nastavnichest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03240" cy="1268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908494"/>
            <a:ext cx="84336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446613, Самарская область, Нефтегорский район, с.Богдановка переулок  Школьный, д.4, (8846)7047259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bogdan_sch_nft@samara.edu.ru     https://bogdan-school.ru/</a:t>
            </a:r>
          </a:p>
          <a:p>
            <a:pPr algn="ctr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Илясова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Михайловна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3" name="Picture 1" descr="C:\Users\User\Desktop\SAM_6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998" y="2564904"/>
            <a:ext cx="7128792" cy="3334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58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124" y="0"/>
            <a:ext cx="8016875" cy="10623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Сетевые формы реализации общеобразовательной программы </a:t>
            </a:r>
            <a:endParaRPr lang="ru-RU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54"/>
            <a:ext cx="1127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xmlns="" id="{06349DB8-4192-4BA8-BEF5-636A28C1C2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124644"/>
              </p:ext>
            </p:extLst>
          </p:nvPr>
        </p:nvGraphicFramePr>
        <p:xfrm>
          <a:off x="0" y="1523999"/>
          <a:ext cx="9143999" cy="492933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557411">
                  <a:extLst>
                    <a:ext uri="{9D8B030D-6E8A-4147-A177-3AD203B41FA5}">
                      <a16:colId xmlns:a16="http://schemas.microsoft.com/office/drawing/2014/main" xmlns="" val="3311815919"/>
                    </a:ext>
                  </a:extLst>
                </a:gridCol>
                <a:gridCol w="7586588">
                  <a:extLst>
                    <a:ext uri="{9D8B030D-6E8A-4147-A177-3AD203B41FA5}">
                      <a16:colId xmlns:a16="http://schemas.microsoft.com/office/drawing/2014/main" xmlns="" val="2666800849"/>
                    </a:ext>
                  </a:extLst>
                </a:gridCol>
              </a:tblGrid>
              <a:tr h="443701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Учреждение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1117989"/>
                  </a:ext>
                </a:extLst>
              </a:tr>
              <a:tr h="1094057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11.01.2021г. 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Государственное бюджетное учреждение-центр психолого-педагогической, медицинской и социальной помощи муниципального района Борский Самарской области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6041628"/>
                  </a:ext>
                </a:extLst>
              </a:tr>
              <a:tr h="765841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30.12.2021г.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Государственное бюджетное профессиональное образовательное учреждение Самарской области «Борский государственный техникум». 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3422007"/>
                  </a:ext>
                </a:extLst>
              </a:tr>
              <a:tr h="765841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10.01.2022г.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Муниципальное бюджетное учреждение «Культуры» Муниципального района Нефтегорский Самарской области (далее МБУ «Культура»)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7451677"/>
                  </a:ext>
                </a:extLst>
              </a:tr>
              <a:tr h="109405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10.01.2022г.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Государственное бюджетное профессиональное образовательное учреждение Самарской области «Нефтегорский государственный техникум» (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ГБПОУ           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« НГТ»)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7626907"/>
                  </a:ext>
                </a:extLst>
              </a:tr>
              <a:tr h="765841"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10.04.2022г.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ГКУ СО «Комплексный центр социального обслуживания населения Южного округа»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703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0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803" y="0"/>
            <a:ext cx="7919715" cy="829948"/>
          </a:xfrm>
        </p:spPr>
        <p:txBody>
          <a:bodyPr/>
          <a:lstStyle/>
          <a:p>
            <a:r>
              <a:rPr lang="ru-RU" sz="2800" b="1" dirty="0" smtClean="0"/>
              <a:t>Сотрудничество с родителями </a:t>
            </a:r>
            <a:endParaRPr lang="ru-RU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7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8358" y="1456138"/>
            <a:ext cx="444565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Формы работы с семьей:</a:t>
            </a:r>
          </a:p>
          <a:p>
            <a:pPr marL="4572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Коллективные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Общие и  групповые  родительские собрания, лектории, круглые  столы;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Занятия в родительском</a:t>
            </a:r>
          </a:p>
          <a:p>
            <a:r>
              <a:rPr lang="ru-RU" dirty="0" smtClean="0"/>
              <a:t> университете «Учимся вместе»</a:t>
            </a:r>
          </a:p>
          <a:p>
            <a:endParaRPr lang="ru-RU" dirty="0" smtClean="0"/>
          </a:p>
          <a:p>
            <a:pPr marL="45720" indent="0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Индивидуальные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Анкетирования и опросы;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Беседы и консультации</a:t>
            </a:r>
          </a:p>
          <a:p>
            <a:r>
              <a:rPr lang="ru-RU" dirty="0" smtClean="0"/>
              <a:t>     специалистов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456138"/>
            <a:ext cx="4188486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Работа с родителями включает в себя: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dirty="0" smtClean="0"/>
              <a:t>Сопровождение семьи, </a:t>
            </a:r>
          </a:p>
          <a:p>
            <a:pPr marL="45720" indent="0">
              <a:buNone/>
            </a:pPr>
            <a:r>
              <a:rPr lang="ru-RU" sz="1900" dirty="0" smtClean="0"/>
              <a:t>   психолого-педагогическая</a:t>
            </a:r>
          </a:p>
          <a:p>
            <a:pPr marL="45720" indent="0">
              <a:buNone/>
            </a:pPr>
            <a:r>
              <a:rPr lang="ru-RU" sz="1900" dirty="0" smtClean="0"/>
              <a:t>    помощь;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dirty="0" smtClean="0"/>
              <a:t>Консультирование родителей, помощь семьям, имеющих ребенка с ОВЗ;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dirty="0" smtClean="0"/>
              <a:t>Совместное ведение индивидуального образовательного маршрута ребенка;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dirty="0" smtClean="0"/>
              <a:t>Привлечение родителей в школу, проведение совместных мероприятий.</a:t>
            </a:r>
          </a:p>
        </p:txBody>
      </p:sp>
      <p:sp>
        <p:nvSpPr>
          <p:cNvPr id="6" name="Овал 5"/>
          <p:cNvSpPr/>
          <p:nvPr/>
        </p:nvSpPr>
        <p:spPr>
          <a:xfrm>
            <a:off x="198358" y="4941168"/>
            <a:ext cx="4608512" cy="16561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rgbClr val="002060"/>
                </a:solidFill>
              </a:rPr>
              <a:t>Только вместе с родителями, общими усилиями, учителя могут дать детям большое человеческое счастье</a:t>
            </a:r>
          </a:p>
          <a:p>
            <a:pPr algn="r"/>
            <a:r>
              <a:rPr lang="ru-RU" sz="1400" b="1" i="1" dirty="0" smtClean="0">
                <a:solidFill>
                  <a:srgbClr val="002060"/>
                </a:solidFill>
              </a:rPr>
              <a:t>В.А. Сухомлинский 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49" y="939096"/>
            <a:ext cx="7622309" cy="252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5" y="3887105"/>
            <a:ext cx="4142009" cy="253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04" y="3887105"/>
            <a:ext cx="4032447" cy="2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1306" y="3533163"/>
            <a:ext cx="72917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i="0" dirty="0" smtClean="0">
                <a:effectLst/>
                <a:cs typeface="Times New Roman" panose="02020603050405020304" pitchFamily="18" charset="0"/>
              </a:rPr>
              <a:t>Общешкольное родительское собрание  «Инклюзия: за и против…»</a:t>
            </a:r>
            <a:endParaRPr lang="ru-RU" sz="1500" b="1" i="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07504" y="6450396"/>
            <a:ext cx="4536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0" dirty="0" smtClean="0">
                <a:effectLst/>
                <a:cs typeface="Times New Roman" panose="02020603050405020304" pitchFamily="18" charset="0"/>
              </a:rPr>
              <a:t>Круглый стол:  Особенный ребенок-какой он?</a:t>
            </a:r>
            <a:endParaRPr lang="ru-RU" sz="1400" b="1" i="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4766210" y="6450396"/>
            <a:ext cx="43754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0" dirty="0" smtClean="0">
                <a:effectLst/>
                <a:cs typeface="Times New Roman" panose="02020603050405020304" pitchFamily="18" charset="0"/>
              </a:rPr>
              <a:t>Консультация  родителей детей с ОВЗ </a:t>
            </a:r>
            <a:endParaRPr lang="ru-RU" sz="1500" b="1" i="0" dirty="0">
              <a:effectLst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28803" cy="108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28803" y="0"/>
            <a:ext cx="8015197" cy="8299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Сотрудничество с родителями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817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125" y="0"/>
            <a:ext cx="7704856" cy="7445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Организация внеурочной деятельности 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42205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Модель внеурочной деятельности:</a:t>
            </a:r>
          </a:p>
          <a:p>
            <a:pPr marL="45720" indent="0" algn="ctr">
              <a:buNone/>
            </a:pPr>
            <a:endParaRPr lang="ru-RU" sz="2000" b="1" i="1" u="sng" dirty="0" smtClean="0"/>
          </a:p>
          <a:p>
            <a:pPr marL="45720" indent="0" algn="ctr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Оптимизационная</a:t>
            </a:r>
          </a:p>
          <a:p>
            <a:pPr algn="ctr"/>
            <a:r>
              <a:rPr lang="ru-RU" dirty="0" smtClean="0"/>
              <a:t>Разработана с целью создания</a:t>
            </a:r>
          </a:p>
          <a:p>
            <a:pPr algn="ctr"/>
            <a:r>
              <a:rPr lang="ru-RU" dirty="0" smtClean="0"/>
              <a:t> условий развивающей среды </a:t>
            </a:r>
          </a:p>
          <a:p>
            <a:pPr algn="ctr"/>
            <a:r>
              <a:rPr lang="ru-RU" dirty="0" smtClean="0"/>
              <a:t>для воспитания и социализации</a:t>
            </a:r>
          </a:p>
          <a:p>
            <a:pPr algn="ctr"/>
            <a:r>
              <a:rPr lang="ru-RU" dirty="0" smtClean="0"/>
              <a:t> детей с ОВЗ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422053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Внеурочная деятельность осуществляется: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0070C0"/>
                </a:solidFill>
              </a:rPr>
              <a:t>В проектной деятельности  </a:t>
            </a:r>
            <a:r>
              <a:rPr lang="ru-RU" sz="2000" dirty="0" smtClean="0"/>
              <a:t>под руководством взрослого: педагога, родителя, наставника-учащегося;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0070C0"/>
                </a:solidFill>
              </a:rPr>
              <a:t>В событийной деятельности</a:t>
            </a:r>
            <a:r>
              <a:rPr lang="ru-RU" sz="2000" dirty="0" smtClean="0">
                <a:solidFill>
                  <a:srgbClr val="0070C0"/>
                </a:solidFill>
              </a:rPr>
              <a:t>: </a:t>
            </a:r>
            <a:r>
              <a:rPr lang="ru-RU" sz="2000" dirty="0" smtClean="0"/>
              <a:t>участие в праздниках, соревнованиях, акциях и т.п.;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0070C0"/>
                </a:solidFill>
              </a:rPr>
              <a:t>В деятельности разновозрастных групп</a:t>
            </a:r>
            <a:r>
              <a:rPr lang="ru-RU" sz="2000" dirty="0" smtClean="0">
                <a:solidFill>
                  <a:srgbClr val="0070C0"/>
                </a:solidFill>
              </a:rPr>
              <a:t>: </a:t>
            </a:r>
            <a:r>
              <a:rPr lang="ru-RU" sz="2000" dirty="0" smtClean="0"/>
              <a:t>ШСК «Надежда», юнармейском отряде «Патриот», профильных сменах на базе «Точки роста», спортивных секциях,  художественных мастерских, лабораториях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7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9376"/>
            <a:ext cx="4427984" cy="2878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669" y="16591"/>
            <a:ext cx="8030228" cy="6761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Организация внеурочной деятельности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4" y="2817848"/>
            <a:ext cx="2577267" cy="2297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02" y="933161"/>
            <a:ext cx="3491795" cy="2078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14" y="4983387"/>
            <a:ext cx="2991583" cy="1874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483" y="2890520"/>
            <a:ext cx="2196414" cy="2225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C:\Users\Богдановка\Desktop\IMG-51e7760a6e6b13398bc2953f93fa11a0-V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4" y="5017718"/>
            <a:ext cx="3455942" cy="1850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949" y="5012169"/>
            <a:ext cx="2677962" cy="1815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6" y="-24551"/>
            <a:ext cx="1127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052" y="2739863"/>
            <a:ext cx="4810038" cy="2406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531"/>
            <a:ext cx="5637102" cy="2067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2232" y="0"/>
            <a:ext cx="7914264" cy="908720"/>
          </a:xfrm>
        </p:spPr>
        <p:txBody>
          <a:bodyPr/>
          <a:lstStyle/>
          <a:p>
            <a:r>
              <a:rPr lang="ru-RU" sz="2800" b="1" dirty="0" smtClean="0"/>
              <a:t>Социализация обучающихся с ОВЗ</a:t>
            </a:r>
            <a:endParaRPr lang="ru-RU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9"/>
            <a:ext cx="1127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8566" y="1044194"/>
            <a:ext cx="50296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9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Совместное обучение  детей с ОВЗ в инклюзивном классе способствует развитию :</a:t>
            </a:r>
            <a:r>
              <a:rPr lang="ru-RU" sz="2000" b="1" dirty="0" smtClean="0"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cs typeface="Times New Roman" panose="02020603050405020304" pitchFamily="18" charset="0"/>
              </a:rPr>
            </a:br>
            <a:r>
              <a:rPr lang="ru-RU" sz="2000" b="1" dirty="0" smtClean="0"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cs typeface="Times New Roman" panose="02020603050405020304" pitchFamily="18" charset="0"/>
              </a:rPr>
              <a:t>социальной компетентности</a:t>
            </a:r>
            <a:br>
              <a:rPr lang="ru-RU" b="1" dirty="0" smtClean="0">
                <a:cs typeface="Times New Roman" panose="02020603050405020304" pitchFamily="18" charset="0"/>
              </a:rPr>
            </a:br>
            <a:r>
              <a:rPr lang="ru-RU" b="1" dirty="0" smtClean="0">
                <a:cs typeface="Times New Roman" panose="02020603050405020304" pitchFamily="18" charset="0"/>
              </a:rPr>
              <a:t>- толерантности</a:t>
            </a:r>
            <a:br>
              <a:rPr lang="ru-RU" b="1" dirty="0" smtClean="0">
                <a:cs typeface="Times New Roman" panose="02020603050405020304" pitchFamily="18" charset="0"/>
              </a:rPr>
            </a:br>
            <a:r>
              <a:rPr lang="ru-RU" b="1" dirty="0" smtClean="0">
                <a:cs typeface="Times New Roman" panose="02020603050405020304" pitchFamily="18" charset="0"/>
              </a:rPr>
              <a:t>- навыков решения проблем</a:t>
            </a:r>
            <a:br>
              <a:rPr lang="ru-RU" b="1" dirty="0" smtClean="0">
                <a:cs typeface="Times New Roman" panose="02020603050405020304" pitchFamily="18" charset="0"/>
              </a:rPr>
            </a:br>
            <a:r>
              <a:rPr lang="ru-RU" b="1" dirty="0" smtClean="0">
                <a:cs typeface="Times New Roman" panose="02020603050405020304" pitchFamily="18" charset="0"/>
              </a:rPr>
              <a:t>- независимости</a:t>
            </a:r>
          </a:p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- уверенности</a:t>
            </a:r>
          </a:p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- самоуважения </a:t>
            </a:r>
          </a:p>
          <a:p>
            <a:pPr algn="ctr"/>
            <a:r>
              <a:rPr lang="ru-RU" b="1" dirty="0" smtClean="0">
                <a:cs typeface="Times New Roman" panose="02020603050405020304" pitchFamily="18" charset="0"/>
              </a:rPr>
              <a:t>- самоконтроля.</a:t>
            </a:r>
            <a:r>
              <a:rPr lang="ru-RU" dirty="0" smtClean="0">
                <a:cs typeface="Times New Roman" panose="02020603050405020304" pitchFamily="18" charset="0"/>
              </a:rPr>
              <a:t/>
            </a:r>
            <a:br>
              <a:rPr lang="ru-RU" dirty="0" smtClean="0">
                <a:cs typeface="Times New Roman" panose="02020603050405020304" pitchFamily="18" charset="0"/>
              </a:rPr>
            </a:br>
            <a:endParaRPr lang="ru-RU" dirty="0" smtClean="0">
              <a:cs typeface="Times New Roman" panose="02020603050405020304" pitchFamily="18" charset="0"/>
            </a:endParaRPr>
          </a:p>
          <a:p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3744416" cy="249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65103"/>
            <a:ext cx="5184576" cy="249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86" y="1226805"/>
            <a:ext cx="3680510" cy="295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7125" y="0"/>
            <a:ext cx="8016875" cy="952128"/>
          </a:xfrm>
        </p:spPr>
        <p:txBody>
          <a:bodyPr/>
          <a:lstStyle/>
          <a:p>
            <a:r>
              <a:rPr lang="ru-RU" sz="2800" b="1" dirty="0" smtClean="0"/>
              <a:t>Социализация обучающихся с ОВЗ</a:t>
            </a:r>
            <a:endParaRPr lang="ru-RU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7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553400"/>
            <a:ext cx="49978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Условие успешной социализации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детей с ОВЗ и детей-инвалидов: </a:t>
            </a:r>
          </a:p>
          <a:p>
            <a:pPr algn="ctr"/>
            <a:endParaRPr lang="ru-RU" sz="2000" b="1" dirty="0"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 профориентация, </a:t>
            </a:r>
          </a:p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подготовка  к самостоятельной жизни, поддержка и оказание  помощи при вступлении во взрослую жизнь.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2" y="1335010"/>
            <a:ext cx="4032448" cy="266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33" y="4090719"/>
            <a:ext cx="2243473" cy="276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90718"/>
            <a:ext cx="2123728" cy="276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719"/>
            <a:ext cx="4714933" cy="276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8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125" y="0"/>
            <a:ext cx="7931224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Результативность детей с ОВЗ в мероприятиях различного уровня</a:t>
            </a:r>
            <a:endParaRPr lang="ru-RU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7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247918"/>
              </p:ext>
            </p:extLst>
          </p:nvPr>
        </p:nvGraphicFramePr>
        <p:xfrm>
          <a:off x="0" y="1268762"/>
          <a:ext cx="9143999" cy="5589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2581"/>
                <a:gridCol w="5752454"/>
                <a:gridCol w="1241341"/>
                <a:gridCol w="1187623"/>
              </a:tblGrid>
              <a:tr h="591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200" dirty="0">
                          <a:effectLst/>
                        </a:rPr>
                        <a:t>Год участия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200">
                          <a:effectLst/>
                        </a:rPr>
                        <a:t>Наименование мероприятия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200" dirty="0">
                          <a:effectLst/>
                        </a:rPr>
                        <a:t>Класс /количество участников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200" dirty="0">
                          <a:effectLst/>
                        </a:rPr>
                        <a:t>Результат участия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</a:tr>
              <a:tr h="303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Межрегиональный Конкурс  </a:t>
                      </a:r>
                      <a:r>
                        <a:rPr lang="ru-RU" sz="1400" dirty="0">
                          <a:effectLst/>
                        </a:rPr>
                        <a:t>детских творческих работ «</a:t>
                      </a:r>
                      <a:r>
                        <a:rPr lang="ru-RU" sz="1400" dirty="0" err="1">
                          <a:effectLst/>
                        </a:rPr>
                        <a:t>ЭкоЧудо</a:t>
                      </a:r>
                      <a:r>
                        <a:rPr lang="ru-RU" sz="1400" dirty="0">
                          <a:effectLst/>
                        </a:rPr>
                        <a:t>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2кл./</a:t>
                      </a:r>
                      <a:r>
                        <a:rPr lang="ru-RU" sz="1400" dirty="0">
                          <a:effectLst/>
                        </a:rPr>
                        <a:t>1чел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>
                          <a:effectLst/>
                        </a:rPr>
                        <a:t>1 место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</a:tr>
              <a:tr h="478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>
                          <a:effectLst/>
                        </a:rPr>
                        <a:t>Международная  олимпиада  для обучающихся с </a:t>
                      </a:r>
                      <a:r>
                        <a:rPr lang="ru-RU" sz="1400" dirty="0" smtClean="0">
                          <a:effectLst/>
                        </a:rPr>
                        <a:t>ОВЗ </a:t>
                      </a:r>
                      <a:r>
                        <a:rPr lang="ru-RU" sz="1400" baseline="0" dirty="0" smtClean="0">
                          <a:effectLst/>
                        </a:rPr>
                        <a:t> среди</a:t>
                      </a:r>
                      <a:r>
                        <a:rPr lang="ru-RU" sz="1400" dirty="0" smtClean="0">
                          <a:effectLst/>
                        </a:rPr>
                        <a:t>   </a:t>
                      </a:r>
                      <a:r>
                        <a:rPr lang="ru-RU" sz="1400" dirty="0">
                          <a:effectLst/>
                        </a:rPr>
                        <a:t>4-9 классов «Всё обо всём».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>
                          <a:effectLst/>
                        </a:rPr>
                        <a:t>4-8 </a:t>
                      </a:r>
                      <a:r>
                        <a:rPr lang="ru-RU" sz="1400" dirty="0" err="1" smtClean="0">
                          <a:effectLst/>
                        </a:rPr>
                        <a:t>кл</a:t>
                      </a:r>
                      <a:r>
                        <a:rPr lang="ru-RU" sz="1400" dirty="0" smtClean="0">
                          <a:effectLst/>
                        </a:rPr>
                        <a:t>./</a:t>
                      </a:r>
                      <a:r>
                        <a:rPr lang="ru-RU" sz="1400" dirty="0">
                          <a:effectLst/>
                        </a:rPr>
                        <a:t>5 чел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>
                          <a:effectLst/>
                        </a:rPr>
                        <a:t>у</a:t>
                      </a:r>
                      <a:r>
                        <a:rPr lang="ru-RU" sz="1400" dirty="0" smtClean="0">
                          <a:effectLst/>
                        </a:rPr>
                        <a:t>частие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</a:tr>
              <a:tr h="7846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>
                          <a:effectLst/>
                        </a:rPr>
                        <a:t>Межрегиональный фестиваль  для обучающихся с ОВЗ и детей-инвалидов «Радуга успеха» в г. Пенза в направлении «Радостные краски» (творческая  деятельность)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>
                          <a:effectLst/>
                        </a:rPr>
                        <a:t>3 </a:t>
                      </a:r>
                      <a:r>
                        <a:rPr lang="ru-RU" sz="1400" dirty="0" err="1" smtClean="0">
                          <a:effectLst/>
                        </a:rPr>
                        <a:t>кл</a:t>
                      </a:r>
                      <a:r>
                        <a:rPr lang="ru-RU" sz="1400" dirty="0" smtClean="0">
                          <a:effectLst/>
                        </a:rPr>
                        <a:t>./ </a:t>
                      </a:r>
                      <a:r>
                        <a:rPr lang="ru-RU" sz="1400" dirty="0">
                          <a:effectLst/>
                        </a:rPr>
                        <a:t>1 чел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>
                          <a:effectLst/>
                        </a:rPr>
                        <a:t>3 место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</a:tr>
              <a:tr h="1255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Профильная   школьная  смена  «Практическая  робототехника на основе конструктора программируемых моделей  инженерных систем» по программе Самарского регионального центра для одаренных детей  «Вега» на базе центра образования «Точка роста» ГБОУ СОШ </a:t>
                      </a:r>
                      <a:r>
                        <a:rPr lang="ru-RU" sz="1400" dirty="0" err="1">
                          <a:effectLst/>
                        </a:rPr>
                        <a:t>с.Богдановка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>
                          <a:effectLst/>
                        </a:rPr>
                        <a:t>8-9 </a:t>
                      </a:r>
                      <a:r>
                        <a:rPr lang="ru-RU" sz="1400" dirty="0" err="1" smtClean="0">
                          <a:effectLst/>
                        </a:rPr>
                        <a:t>кл</a:t>
                      </a:r>
                      <a:r>
                        <a:rPr lang="ru-RU" sz="1400" dirty="0" smtClean="0">
                          <a:effectLst/>
                        </a:rPr>
                        <a:t>./ </a:t>
                      </a:r>
                      <a:r>
                        <a:rPr lang="ru-RU" sz="1400" dirty="0">
                          <a:effectLst/>
                        </a:rPr>
                        <a:t>3чел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участие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</a:tr>
              <a:tr h="5400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>
                          <a:effectLst/>
                        </a:rPr>
                        <a:t>Региональный  конкурс  творческих работ «Что за прелесть эти сказки!» (направление декоративно-прикладное искусство)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>
                          <a:effectLst/>
                        </a:rPr>
                        <a:t>2 </a:t>
                      </a:r>
                      <a:r>
                        <a:rPr lang="ru-RU" sz="1400" dirty="0" err="1" smtClean="0">
                          <a:effectLst/>
                        </a:rPr>
                        <a:t>кл</a:t>
                      </a:r>
                      <a:r>
                        <a:rPr lang="ru-RU" sz="1400" dirty="0" smtClean="0">
                          <a:effectLst/>
                        </a:rPr>
                        <a:t>./ </a:t>
                      </a:r>
                      <a:r>
                        <a:rPr lang="ru-RU" sz="1400" dirty="0">
                          <a:effectLst/>
                        </a:rPr>
                        <a:t>1 чел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>
                          <a:effectLst/>
                        </a:rPr>
                        <a:t>2 место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</a:tr>
              <a:tr h="478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>
                          <a:effectLst/>
                        </a:rPr>
                        <a:t>Региональная интеллектуальная  викторина  «Город мастеров» для обучающихся 1-4 классов с ОВЗ.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>
                          <a:effectLst/>
                        </a:rPr>
                        <a:t>2 </a:t>
                      </a:r>
                      <a:r>
                        <a:rPr lang="ru-RU" sz="1400" dirty="0" err="1" smtClean="0">
                          <a:effectLst/>
                        </a:rPr>
                        <a:t>кл</a:t>
                      </a:r>
                      <a:r>
                        <a:rPr lang="ru-RU" sz="1400" dirty="0" smtClean="0">
                          <a:effectLst/>
                        </a:rPr>
                        <a:t>./ </a:t>
                      </a:r>
                      <a:r>
                        <a:rPr lang="ru-RU" sz="1400" dirty="0">
                          <a:effectLst/>
                        </a:rPr>
                        <a:t>1 чел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>
                          <a:effectLst/>
                        </a:rPr>
                        <a:t>з</a:t>
                      </a:r>
                      <a:r>
                        <a:rPr lang="ru-RU" sz="1400" dirty="0" smtClean="0">
                          <a:effectLst/>
                        </a:rPr>
                        <a:t>вание </a:t>
                      </a:r>
                      <a:r>
                        <a:rPr lang="ru-RU" sz="1400" dirty="0">
                          <a:effectLst/>
                        </a:rPr>
                        <a:t>«Мастер»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</a:tr>
              <a:tr h="442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>
                          <a:effectLst/>
                        </a:rPr>
                        <a:t>Региональный конкурс «Моя родная школа»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>
                          <a:effectLst/>
                        </a:rPr>
                        <a:t>9 </a:t>
                      </a:r>
                      <a:r>
                        <a:rPr lang="ru-RU" sz="1400" dirty="0" err="1" smtClean="0">
                          <a:effectLst/>
                        </a:rPr>
                        <a:t>кл</a:t>
                      </a:r>
                      <a:r>
                        <a:rPr lang="ru-RU" sz="1400" dirty="0" smtClean="0">
                          <a:effectLst/>
                        </a:rPr>
                        <a:t>./ </a:t>
                      </a:r>
                      <a:r>
                        <a:rPr lang="ru-RU" sz="1400" dirty="0">
                          <a:effectLst/>
                        </a:rPr>
                        <a:t>1 чел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>
                          <a:effectLst/>
                        </a:rPr>
                        <a:t>д</a:t>
                      </a:r>
                      <a:r>
                        <a:rPr lang="ru-RU" sz="1400" dirty="0" smtClean="0">
                          <a:effectLst/>
                        </a:rPr>
                        <a:t>иплом </a:t>
                      </a:r>
                      <a:r>
                        <a:rPr lang="ru-RU" sz="1400" dirty="0">
                          <a:effectLst/>
                        </a:rPr>
                        <a:t>3 степени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</a:tr>
              <a:tr h="272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>
                          <a:effectLst/>
                        </a:rPr>
                        <a:t>Всероссийский конкурс сочинений </a:t>
                      </a:r>
                      <a:endParaRPr lang="ru-RU" sz="1400" dirty="0" smtClean="0">
                        <a:effectLst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8кл./</a:t>
                      </a:r>
                      <a:r>
                        <a:rPr lang="ru-RU" sz="1400" dirty="0">
                          <a:effectLst/>
                        </a:rPr>
                        <a:t>1 чел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>
                          <a:effectLst/>
                        </a:rPr>
                        <a:t>3 место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</a:tr>
              <a:tr h="4420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200">
                          <a:effectLst/>
                        </a:rPr>
                        <a:t>2023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Областной</a:t>
                      </a:r>
                      <a:r>
                        <a:rPr lang="ru-RU" sz="1400" baseline="0" dirty="0" smtClean="0">
                          <a:effectLst/>
                        </a:rPr>
                        <a:t> с международным участием конкурс исследовательских работ обучающихся с ОВЗ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«Первые шаги в науку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8кл./</a:t>
                      </a:r>
                      <a:r>
                        <a:rPr lang="ru-RU" sz="1400" dirty="0">
                          <a:effectLst/>
                        </a:rPr>
                        <a:t>1 чел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20520" algn="l"/>
                        </a:tabLst>
                      </a:pPr>
                      <a:r>
                        <a:rPr lang="ru-RU" sz="1400" dirty="0">
                          <a:effectLst/>
                        </a:rPr>
                        <a:t>у</a:t>
                      </a:r>
                      <a:r>
                        <a:rPr lang="ru-RU" sz="1400" dirty="0" smtClean="0">
                          <a:effectLst/>
                        </a:rPr>
                        <a:t>частие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859" marR="3085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17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828" y="0"/>
            <a:ext cx="8089171" cy="10168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Результативность участия детей с ОВЗ в мероприятиях различного уровня</a:t>
            </a:r>
            <a:endParaRPr lang="ru-RU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83"/>
            <a:ext cx="1127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Богдановка\Desktop\ФОТО ОВЗ\08-04-2023_08-24-49\ЗакиевЭ.Э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191" y="1366267"/>
            <a:ext cx="1394529" cy="2321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Богдановка\Desktop\ФОТО ОВЗ\08-04-2023_08-24-49\НурлубаевМ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0419"/>
            <a:ext cx="1573229" cy="2307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Богдановка\Desktop\ФОТО ОВЗ\08-04-2023_08-24-49\Занин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73" y="1380418"/>
            <a:ext cx="1479613" cy="2307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120" y="1321507"/>
            <a:ext cx="1706843" cy="2366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9" y="3903430"/>
            <a:ext cx="2147523" cy="2748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126" y="1380418"/>
            <a:ext cx="1919994" cy="2307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15" y="3970067"/>
            <a:ext cx="1939691" cy="2748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41" y="4019253"/>
            <a:ext cx="1868775" cy="263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36706"/>
            <a:ext cx="1851845" cy="26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3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1999"/>
            <a:ext cx="7655768" cy="9738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Реализация технологии «Равные среди равных» в ГБОУ СОШ </a:t>
            </a:r>
            <a:r>
              <a:rPr lang="ru-RU" sz="2800" b="1" dirty="0" err="1" smtClean="0"/>
              <a:t>с.Богдановка</a:t>
            </a:r>
            <a:endParaRPr lang="ru-RU" sz="2800" b="1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427983" y="1340769"/>
            <a:ext cx="4536505" cy="288031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+mn-lt"/>
              </a:rPr>
              <a:t>Преимущества реализации технологии                                              «Равные среди равных»: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Полноценное образование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Уверенность в себе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Общение со сверстниками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Адаптация и интеграция в обществе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Понимание обществом проблем инвалидности 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Воспитание толерантного отношения  в среде детей и молодежи</a:t>
            </a:r>
          </a:p>
          <a:p>
            <a:endParaRPr lang="ru-RU" sz="2400" b="1" dirty="0">
              <a:latin typeface="+mn-lt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3744416" cy="55172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sz="1900" b="1" dirty="0" smtClean="0">
                <a:solidFill>
                  <a:srgbClr val="0070C0"/>
                </a:solidFill>
                <a:latin typeface="+mn-lt"/>
              </a:rPr>
              <a:t>Цель реализации технологии «Равные среди равных»: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Создание условий целенаправленного                           социально-педагогического воздействия на обучающихся с ОВЗ и интеграция их  в образовательный и воспитательный процесс школы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Целевые группы:</a:t>
            </a:r>
          </a:p>
          <a:p>
            <a:pPr marL="285750" lvl="0" indent="-285750" algn="l">
              <a:buFont typeface="Wingdings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педагогический коллектив </a:t>
            </a:r>
            <a:endParaRPr lang="ru-RU" b="1" dirty="0" smtClean="0">
              <a:solidFill>
                <a:schemeClr val="tx1"/>
              </a:solidFill>
              <a:latin typeface="+mn-lt"/>
            </a:endParaRPr>
          </a:p>
          <a:p>
            <a:pPr lvl="0" algn="l"/>
            <a:r>
              <a:rPr lang="ru-RU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    ГБОУ </a:t>
            </a:r>
            <a:r>
              <a:rPr lang="ru-RU" b="1" dirty="0">
                <a:solidFill>
                  <a:schemeClr val="tx1"/>
                </a:solidFill>
                <a:latin typeface="+mn-lt"/>
              </a:rPr>
              <a:t>СОШ </a:t>
            </a:r>
            <a:r>
              <a:rPr lang="ru-RU" b="1" dirty="0" err="1">
                <a:solidFill>
                  <a:schemeClr val="tx1"/>
                </a:solidFill>
                <a:latin typeface="+mn-lt"/>
              </a:rPr>
              <a:t>с.Богдановка</a:t>
            </a:r>
            <a:r>
              <a:rPr lang="ru-RU" b="1" dirty="0">
                <a:solidFill>
                  <a:schemeClr val="tx1"/>
                </a:solidFill>
                <a:latin typeface="+mn-lt"/>
              </a:rPr>
              <a:t>,  </a:t>
            </a:r>
          </a:p>
          <a:p>
            <a:pPr marL="285750" lvl="0" indent="-285750" algn="l">
              <a:buFont typeface="Wingdings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дети с ОВЗ, обучающиеся в образовательной </a:t>
            </a:r>
            <a:endParaRPr lang="ru-RU" b="1" dirty="0" smtClean="0">
              <a:solidFill>
                <a:schemeClr val="tx1"/>
              </a:solidFill>
              <a:latin typeface="+mn-lt"/>
            </a:endParaRPr>
          </a:p>
          <a:p>
            <a:pPr lvl="0" algn="l"/>
            <a:r>
              <a:rPr lang="ru-RU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     организации</a:t>
            </a:r>
            <a:r>
              <a:rPr lang="ru-RU" b="1" dirty="0">
                <a:solidFill>
                  <a:schemeClr val="tx1"/>
                </a:solidFill>
                <a:latin typeface="+mn-lt"/>
              </a:rPr>
              <a:t>,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родители (законные представители) данных </a:t>
            </a:r>
            <a:endParaRPr lang="ru-RU" b="1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+mn-lt"/>
              </a:rPr>
              <a:t>      учащихся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" y="0"/>
            <a:ext cx="1127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4192"/>
            <a:ext cx="4932040" cy="270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7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  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600" b="1" dirty="0" smtClean="0"/>
              <a:t>Контингент детей с ОВЗ</a:t>
            </a:r>
            <a:br>
              <a:rPr lang="ru-RU" sz="2600" b="1" dirty="0" smtClean="0"/>
            </a:br>
            <a:r>
              <a:rPr lang="ru-RU" sz="2600" b="1" dirty="0" smtClean="0"/>
              <a:t>2022-2023 учебный год (</a:t>
            </a:r>
            <a:r>
              <a:rPr lang="ru-RU" sz="2600" b="1" dirty="0"/>
              <a:t>по нозологиям) </a:t>
            </a:r>
          </a:p>
        </p:txBody>
      </p:sp>
      <p:graphicFrame>
        <p:nvGraphicFramePr>
          <p:cNvPr id="8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266993"/>
              </p:ext>
            </p:extLst>
          </p:nvPr>
        </p:nvGraphicFramePr>
        <p:xfrm>
          <a:off x="4572000" y="4005063"/>
          <a:ext cx="4572000" cy="276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 descr="C:\Users\Богдановка\Desktop\logo-bla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71" cy="108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9552" y="1086296"/>
            <a:ext cx="819558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i="1" dirty="0" smtClean="0"/>
              <a:t>В ГБОУ СОШ с. Богдановка: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100" b="1" i="1" dirty="0" smtClean="0"/>
              <a:t> 100 чел. - контингент обучающихся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100" b="1" i="1" dirty="0" smtClean="0"/>
              <a:t>  16 чел. (16%) - обучающиеся с  ОВЗ</a:t>
            </a:r>
            <a:endParaRPr lang="ru-RU" sz="2100" b="1" i="1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100" b="1" i="1" dirty="0" smtClean="0"/>
              <a:t> 8 </a:t>
            </a:r>
            <a:r>
              <a:rPr lang="ru-RU" sz="2100" b="1" i="1" dirty="0"/>
              <a:t>инклюзивных классов (73</a:t>
            </a:r>
            <a:r>
              <a:rPr lang="ru-RU" sz="2100" b="1" i="1" dirty="0" smtClean="0"/>
              <a:t>%) в начальной и основной школе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100" b="1" i="1" dirty="0" smtClean="0"/>
              <a:t>11 учеников – инклюзивное обучение:</a:t>
            </a:r>
          </a:p>
          <a:p>
            <a:r>
              <a:rPr lang="ru-RU" sz="2100" b="1" i="1" dirty="0" smtClean="0"/>
              <a:t>      </a:t>
            </a:r>
            <a:r>
              <a:rPr lang="ru-RU" sz="2100" b="1" i="1" dirty="0" smtClean="0">
                <a:solidFill>
                  <a:schemeClr val="tx2"/>
                </a:solidFill>
              </a:rPr>
              <a:t>с ТНР -   3 чел.,   с ЗПР – 8 чел.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100" b="1" i="1" dirty="0" smtClean="0"/>
              <a:t>5 учеников –  обучение на дому:</a:t>
            </a:r>
          </a:p>
          <a:p>
            <a:r>
              <a:rPr lang="ru-RU" sz="2100" b="1" i="1" dirty="0" smtClean="0">
                <a:solidFill>
                  <a:schemeClr val="tx2"/>
                </a:solidFill>
              </a:rPr>
              <a:t>      с ЗПР -   4 чел., с УО  - 1 чел.</a:t>
            </a:r>
          </a:p>
          <a:p>
            <a:endParaRPr lang="ru-RU" sz="2200" b="1" i="1" dirty="0" smtClean="0"/>
          </a:p>
          <a:p>
            <a:pPr algn="ctr"/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dirty="0"/>
          </a:p>
        </p:txBody>
      </p:sp>
      <p:graphicFrame>
        <p:nvGraphicFramePr>
          <p:cNvPr id="1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958948"/>
              </p:ext>
            </p:extLst>
          </p:nvPr>
        </p:nvGraphicFramePr>
        <p:xfrm>
          <a:off x="23008" y="4005063"/>
          <a:ext cx="4499991" cy="276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86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126" y="0"/>
            <a:ext cx="8047864" cy="10377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600" b="1" dirty="0" smtClean="0"/>
              <a:t>Реализация технологии «Равные среди равных»    в ГБОУ СОШ  с. Богдановка</a:t>
            </a:r>
            <a:endParaRPr lang="ru-RU" sz="26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818"/>
            <a:ext cx="1127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95086" y="1268223"/>
            <a:ext cx="8564714" cy="863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Показатели эффективности деятельности  </a:t>
            </a:r>
          </a:p>
          <a:p>
            <a:pPr algn="ctr"/>
            <a:r>
              <a:rPr lang="ru-RU" sz="1600" b="1" u="sng" dirty="0" smtClean="0"/>
              <a:t>Службы психолого-педагогического сопровождения </a:t>
            </a:r>
          </a:p>
          <a:p>
            <a:pPr algn="ctr"/>
            <a:r>
              <a:rPr lang="ru-RU" sz="1600" b="1" dirty="0" smtClean="0"/>
              <a:t>при реализации технологии «Равные среди равных»</a:t>
            </a:r>
            <a:endParaRPr lang="ru-RU" sz="1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5086" y="2417650"/>
            <a:ext cx="28443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Выход на иной уровень межличностного взаимодействия между обучающимися</a:t>
            </a:r>
            <a:endParaRPr lang="ru-RU" sz="1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15641" y="2410782"/>
            <a:ext cx="280831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Оптимальное использование ресурсов для  личностного развития обучающихся  и профессионального роста педагогов</a:t>
            </a:r>
            <a:endParaRPr lang="ru-RU" sz="1400" b="1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648893"/>
              </p:ext>
            </p:extLst>
          </p:nvPr>
        </p:nvGraphicFramePr>
        <p:xfrm>
          <a:off x="21186" y="3646525"/>
          <a:ext cx="3419872" cy="2295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" name="Диаграмма" r:id="rId4" imgW="4514761" imgH="3038372" progId="MSGraph.Chart.8">
                  <p:embed/>
                </p:oleObj>
              </mc:Choice>
              <mc:Fallback>
                <p:oleObj name="Диаграмма" r:id="rId4" imgW="4514761" imgH="3038372" progId="MSGraph.Chart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6" y="3646525"/>
                        <a:ext cx="3419872" cy="22955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4085"/>
              </p:ext>
            </p:extLst>
          </p:nvPr>
        </p:nvGraphicFramePr>
        <p:xfrm>
          <a:off x="3310894" y="3829734"/>
          <a:ext cx="3884589" cy="233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6329952" y="2305951"/>
            <a:ext cx="2664296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Повышение уровня педагогических знаний родителей, обмен опытом во вопросах воспитания,  плодотворное сотрудничество с педагогами    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79967" y="5338336"/>
            <a:ext cx="1977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0" dirty="0" smtClean="0">
                <a:effectLst/>
                <a:cs typeface="Times New Roman" panose="02020603050405020304" pitchFamily="18" charset="0"/>
              </a:rPr>
              <a:t>Удовлетворенность  </a:t>
            </a:r>
          </a:p>
          <a:p>
            <a:r>
              <a:rPr lang="ru-RU" sz="1200" b="1" dirty="0">
                <a:cs typeface="Times New Roman" panose="02020603050405020304" pitchFamily="18" charset="0"/>
              </a:rPr>
              <a:t>р</a:t>
            </a:r>
            <a:r>
              <a:rPr lang="ru-RU" sz="1200" b="1" i="0" dirty="0" smtClean="0">
                <a:effectLst/>
                <a:cs typeface="Times New Roman" panose="02020603050405020304" pitchFamily="18" charset="0"/>
              </a:rPr>
              <a:t>одителей</a:t>
            </a:r>
          </a:p>
          <a:p>
            <a:r>
              <a:rPr lang="ru-RU" sz="1200" b="1" i="0" dirty="0" smtClean="0">
                <a:effectLst/>
                <a:cs typeface="Times New Roman" panose="02020603050405020304" pitchFamily="18" charset="0"/>
              </a:rPr>
              <a:t>образовательным </a:t>
            </a:r>
          </a:p>
          <a:p>
            <a:r>
              <a:rPr lang="ru-RU" sz="1200" b="1" i="0" dirty="0" smtClean="0">
                <a:effectLst/>
                <a:cs typeface="Times New Roman" panose="02020603050405020304" pitchFamily="18" charset="0"/>
              </a:rPr>
              <a:t>процессом</a:t>
            </a:r>
            <a:endParaRPr lang="ru-RU" sz="1200" b="1" i="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5082" y="5805264"/>
            <a:ext cx="2613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 smtClean="0"/>
              <a:t>Самоаттестация</a:t>
            </a:r>
            <a:r>
              <a:rPr lang="ru-RU" sz="1200" b="1" dirty="0" smtClean="0"/>
              <a:t> инклюзивных </a:t>
            </a:r>
          </a:p>
          <a:p>
            <a:r>
              <a:rPr lang="ru-RU" sz="1200" b="1" dirty="0" smtClean="0"/>
              <a:t>  классных  коллективов</a:t>
            </a:r>
            <a:endParaRPr lang="ru-RU" sz="1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3074" y="6266929"/>
            <a:ext cx="7861374" cy="591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 </a:t>
            </a:r>
            <a:r>
              <a:rPr lang="ru-RU" sz="1400" b="1" dirty="0">
                <a:solidFill>
                  <a:schemeClr val="bg1"/>
                </a:solidFill>
              </a:rPr>
              <a:t>П</a:t>
            </a:r>
            <a:r>
              <a:rPr lang="ru-RU" sz="1400" b="1" dirty="0" smtClean="0">
                <a:solidFill>
                  <a:schemeClr val="bg1"/>
                </a:solidFill>
              </a:rPr>
              <a:t>оложительные результаты достигаются длительной работой и в тесном сотрудничестве всех участников образовательного процесса!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" y="11219"/>
            <a:ext cx="1691680" cy="141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86" y="2636912"/>
            <a:ext cx="9126314" cy="42210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effectLst/>
              </a:rPr>
              <a:t>НАШИ </a:t>
            </a:r>
            <a:r>
              <a:rPr lang="ru-RU" sz="2000" b="1" dirty="0">
                <a:effectLst/>
              </a:rPr>
              <a:t>КОНТАКТЫ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/>
            </a:r>
            <a:br>
              <a:rPr lang="ru-RU" sz="2000" b="1" dirty="0"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446613, Самарская область,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Нефтегорский район, 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с.Богдановка, переулок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Школьный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д.4,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телефон (8846)7047259</a:t>
            </a:r>
            <a:r>
              <a:rPr lang="en-US" sz="2000" b="1" dirty="0" smtClean="0">
                <a:solidFill>
                  <a:schemeClr val="tx1"/>
                </a:solidFill>
                <a:effectLst/>
              </a:rPr>
              <a:t>  </a:t>
            </a:r>
            <a:br>
              <a:rPr lang="en-US" sz="2000" b="1" dirty="0" smtClean="0">
                <a:solidFill>
                  <a:schemeClr val="tx1"/>
                </a:solidFill>
                <a:effectLst/>
              </a:rPr>
            </a:br>
            <a:r>
              <a:rPr lang="en-US" sz="2000" b="1" dirty="0" smtClean="0">
                <a:solidFill>
                  <a:schemeClr val="tx1"/>
                </a:solidFill>
                <a:effectLst/>
              </a:rPr>
              <a:t>e-mail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:  </a:t>
            </a:r>
            <a:r>
              <a:rPr lang="en-US" sz="2000" b="1" dirty="0" smtClean="0">
                <a:solidFill>
                  <a:schemeClr val="tx1"/>
                </a:solidFill>
                <a:effectLst/>
                <a:hlinkClick r:id="rId3"/>
              </a:rPr>
              <a:t>bogdan_sch_nft@samara.edu.ru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effectLst/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                                                          сайт: </a:t>
            </a:r>
            <a:r>
              <a:rPr lang="en-US" sz="2000" b="1" dirty="0" smtClean="0">
                <a:solidFill>
                  <a:schemeClr val="tx1"/>
                </a:solidFill>
                <a:effectLst/>
                <a:hlinkClick r:id="rId4"/>
              </a:rPr>
              <a:t>https</a:t>
            </a:r>
            <a:r>
              <a:rPr lang="en-US" sz="2000" b="1" dirty="0">
                <a:solidFill>
                  <a:schemeClr val="tx1"/>
                </a:solidFill>
                <a:effectLst/>
                <a:hlinkClick r:id="rId4"/>
              </a:rPr>
              <a:t>://bogdan-school.ru</a:t>
            </a:r>
            <a:r>
              <a:rPr lang="en-US" sz="2000" b="1" dirty="0" smtClean="0">
                <a:solidFill>
                  <a:schemeClr val="tx1"/>
                </a:solidFill>
                <a:effectLst/>
                <a:hlinkClick r:id="rId4"/>
              </a:rPr>
              <a:t>/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000" b="1" dirty="0">
                <a:effectLst/>
              </a:rPr>
              <a:t/>
            </a:r>
            <a:br>
              <a:rPr lang="en-US" sz="2000" b="1" dirty="0">
                <a:effectLst/>
              </a:rPr>
            </a:br>
            <a:endParaRPr lang="ru-RU" sz="2000" b="1" dirty="0">
              <a:effectLst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2262" y="1629929"/>
            <a:ext cx="8557161" cy="1016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665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1042" y="0"/>
            <a:ext cx="8002957" cy="10858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Сведения о педагогических работниках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" y="0"/>
            <a:ext cx="1127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36097862"/>
              </p:ext>
            </p:extLst>
          </p:nvPr>
        </p:nvGraphicFramePr>
        <p:xfrm>
          <a:off x="13918" y="4149080"/>
          <a:ext cx="4487474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1178399"/>
            <a:ext cx="882047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100% педагогов и специалистов, работающих с детьми с ОВЗ,  имеют удостоверения о повышении квалификации в области инклюзивного образования установленного образца за последние 3 года.</a:t>
            </a:r>
          </a:p>
          <a:p>
            <a:pPr algn="ctr"/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кадрами, наличие</a:t>
            </a:r>
          </a:p>
          <a:p>
            <a:pPr algn="just"/>
            <a:r>
              <a:rPr lang="ru-RU" sz="19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специалистов: 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- логопед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 педагог</a:t>
            </a:r>
            <a:endParaRPr lang="ru-RU" sz="1900" b="1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37773"/>
            <a:ext cx="2071275" cy="14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07662"/>
            <a:ext cx="2026069" cy="141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43" y="5204516"/>
            <a:ext cx="1989299" cy="141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04516"/>
            <a:ext cx="2071275" cy="141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92" y="2251061"/>
            <a:ext cx="1992246" cy="139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49" y="3737299"/>
            <a:ext cx="1967889" cy="141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2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" y="1403846"/>
            <a:ext cx="9144000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Богдановка\Desktop\logo-bla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539553" y="1"/>
            <a:ext cx="8604448" cy="141277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                                                                                              </a:t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100" b="1" dirty="0" smtClean="0"/>
              <a:t>Структура                                                                            инклюзивной образовательной среды</a:t>
            </a:r>
            <a:r>
              <a:rPr lang="ru-RU" sz="2900" b="1" dirty="0" smtClean="0"/>
              <a:t/>
            </a:r>
            <a:br>
              <a:rPr lang="ru-RU" sz="2900" b="1" dirty="0" smtClean="0"/>
            </a:br>
            <a:endParaRPr lang="ru-RU" sz="2900" b="1" dirty="0"/>
          </a:p>
        </p:txBody>
      </p:sp>
    </p:spTree>
    <p:extLst>
      <p:ext uri="{BB962C8B-B14F-4D97-AF65-F5344CB8AC3E}">
        <p14:creationId xmlns:p14="http://schemas.microsoft.com/office/powerpoint/2010/main" val="38120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124" y="0"/>
            <a:ext cx="8016875" cy="160793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Доступная среда для лиц с ОВЗ и других маломобильных групп населения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/>
              <a:t/>
            </a:r>
            <a:br>
              <a:rPr lang="ru-RU" sz="2600" b="1" dirty="0"/>
            </a:br>
            <a:endParaRPr lang="ru-RU" sz="2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7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1066" y="1477809"/>
            <a:ext cx="3683075" cy="5136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500" dirty="0" smtClean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оборудована входная зона в здание (пандус, расширенные дверные проемы, информационно-тактильные знаки)</a:t>
            </a:r>
            <a:endParaRPr lang="ru-RU" sz="15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500" dirty="0" smtClean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имеются </a:t>
            </a:r>
            <a:r>
              <a:rPr lang="ru-RU" sz="1500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таблички со шрифтом Брайля</a:t>
            </a:r>
            <a:r>
              <a:rPr lang="ru-RU" sz="1500" dirty="0" smtClean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5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5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имеются поручни;</a:t>
            </a:r>
            <a:endParaRPr lang="ru-RU" sz="15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5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имеется кнопка вызова персонала;</a:t>
            </a:r>
            <a:endParaRPr lang="ru-RU" sz="15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5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установлены системы информации в случае возникновения ЧС: визуальные, акустические средства;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раковины для мытья рук со свободным доступом для маломобильных граждан;</a:t>
            </a:r>
            <a:endParaRPr lang="ru-RU" sz="15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5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санитарно-гигиеническое помещение оснащено туалетным креслом для детей инвалидов;</a:t>
            </a:r>
            <a:endParaRPr lang="ru-RU" sz="15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ru-RU" sz="15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имеется на дверях яркая контрастная маркировка (желтые круги).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625" y="3891992"/>
            <a:ext cx="1685171" cy="247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76" y="1477810"/>
            <a:ext cx="2604108" cy="231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76" y="3919288"/>
            <a:ext cx="3744416" cy="247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70" y="1477809"/>
            <a:ext cx="2679740" cy="231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8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012" y="10377"/>
            <a:ext cx="8036988" cy="9895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600" b="1" dirty="0" smtClean="0"/>
              <a:t>Организация образовательного пространства в ГБОУ СОШ с. Богдановка</a:t>
            </a:r>
            <a:endParaRPr lang="ru-RU" sz="2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6831"/>
            <a:ext cx="2436827" cy="1610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14" y="3584682"/>
            <a:ext cx="1904885" cy="3156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57"/>
            <a:ext cx="1127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Богдановка\Desktop\IMG_20220404_16582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4" r="-34" b="4783"/>
          <a:stretch/>
        </p:blipFill>
        <p:spPr bwMode="auto">
          <a:xfrm>
            <a:off x="5066931" y="4917784"/>
            <a:ext cx="2172184" cy="1823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Богдановка\Desktop\IMG-8914e5a4ee9ea353ee5f11918995f53d-V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79" y="5001940"/>
            <a:ext cx="2423765" cy="185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Богдановка\Desktop\IMG-c880cfa58f54f29aca583cf0e5775cc8-V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87" y="4917784"/>
            <a:ext cx="2462254" cy="1940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Богдановка\Desktop\IMG-825eb17df494798313501d357b7006a1-V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27" y="2919231"/>
            <a:ext cx="2804279" cy="202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xmlns="" id="{1F404B85-8ACB-4A91-A2BD-E34E7D565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008" y="1300101"/>
            <a:ext cx="1746991" cy="2058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A8407B9B-8719-402D-926E-7BD30000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101"/>
            <a:ext cx="1891113" cy="2006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xmlns="" id="{C0FDD666-578E-4F9D-B2CB-FE6638E85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42" y="2862398"/>
            <a:ext cx="1704337" cy="2055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3606" y="1361915"/>
            <a:ext cx="5452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effectLst/>
                <a:cs typeface="Times New Roman" panose="02020603050405020304" pitchFamily="18" charset="0"/>
              </a:rPr>
              <a:t>100 % обучающихся с ОВЗ                              обеспечены учебниками.  </a:t>
            </a:r>
            <a:endParaRPr lang="en-US" b="1" i="0" dirty="0" smtClean="0">
              <a:effectLst/>
              <a:cs typeface="Times New Roman" panose="02020603050405020304" pitchFamily="18" charset="0"/>
            </a:endParaRPr>
          </a:p>
          <a:p>
            <a:pPr algn="ctr"/>
            <a:r>
              <a:rPr lang="ru-RU" b="1" i="0" dirty="0" smtClean="0">
                <a:effectLst/>
                <a:cs typeface="Times New Roman" panose="02020603050405020304" pitchFamily="18" charset="0"/>
              </a:rPr>
              <a:t>Имеются необходимые учебные пособия и  программные комплексы</a:t>
            </a:r>
            <a:r>
              <a:rPr lang="ru-RU" b="1" dirty="0" smtClean="0">
                <a:cs typeface="Times New Roman" panose="02020603050405020304" pitchFamily="18" charset="0"/>
              </a:rPr>
              <a:t> </a:t>
            </a:r>
            <a:r>
              <a:rPr lang="ru-RU" b="1" i="0" dirty="0" smtClean="0">
                <a:effectLst/>
                <a:cs typeface="Times New Roman" panose="02020603050405020304" pitchFamily="18" charset="0"/>
              </a:rPr>
              <a:t>для специалистов.</a:t>
            </a:r>
            <a:endParaRPr lang="ru-RU" b="1" i="0" dirty="0"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70"/>
            <a:ext cx="8172400" cy="13591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600" b="1" dirty="0" smtClean="0"/>
              <a:t>Организация образовательного пространства                      в ГОУ СОШ с. Богдановка</a:t>
            </a:r>
            <a:br>
              <a:rPr lang="ru-RU" sz="2600" b="1" dirty="0" smtClean="0"/>
            </a:br>
            <a:endParaRPr lang="ru-RU" sz="2600" b="1" dirty="0"/>
          </a:p>
        </p:txBody>
      </p:sp>
      <p:pic>
        <p:nvPicPr>
          <p:cNvPr id="3" name="Рисунок 2" descr="C:\Users\Богдановка\Desktop\IMG-7237adbd8295ec2b66d3d2351e1a6311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84" y="4537709"/>
            <a:ext cx="3148415" cy="2262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Богдановка\Desktop\IMG-6a233a34fa02ab3e79934f4a8fbaa997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884" y="1353065"/>
            <a:ext cx="2088232" cy="312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3" y="1376422"/>
            <a:ext cx="2478550" cy="3161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Рисунок 5" descr="C:\Users\Богдановка\Desktop\IMG-982fe52682ed3f980250401efedd0c91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43" y="2174392"/>
            <a:ext cx="2159873" cy="237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Богдановка\Desktop\IMG-51e7760a6e6b13398bc2953f93fa11a0-V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10" y="4542527"/>
            <a:ext cx="3088224" cy="2315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"/>
            <a:ext cx="1127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3" y="4667534"/>
            <a:ext cx="2910231" cy="2185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B6C2F9A-27F0-4265-B79F-EA8AB1876BE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05067" y="2115403"/>
            <a:ext cx="2386134" cy="2364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491916" y="1188053"/>
            <a:ext cx="4567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effectLst/>
                <a:cs typeface="Times New Roman" panose="02020603050405020304" pitchFamily="18" charset="0"/>
              </a:rPr>
              <a:t>Организация и проведение индивидуальных, групповых  коррекционно-развивающих занятий</a:t>
            </a:r>
            <a:endParaRPr lang="ru-RU" b="1" i="0" dirty="0"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129" y="-14275"/>
            <a:ext cx="8012871" cy="10858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Организация образовательного процесса                     в ГБОУ СОШ </a:t>
            </a:r>
            <a:r>
              <a:rPr lang="ru-RU" sz="2800" b="1" dirty="0" err="1" smtClean="0"/>
              <a:t>с.Богдановка</a:t>
            </a:r>
            <a:endParaRPr lang="ru-RU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" y="-14275"/>
            <a:ext cx="1127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700808"/>
            <a:ext cx="88569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Организационно-правовая база (приказы, локальные акты, должностные инструкции);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Наличие адаптированных основных общеобразовательных программ и описание работы по организации психолого-педагогического сопровождения детей с ОВЗ;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Наличие программы психолого-педагогического сопровождения детей с ОВЗ;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Наличие вариативных программ внеурочной деятельности в соответствии с потребностями обучающихся с ОВЗ;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Наличие индивидуального образовательного маршрута позволяющего выстраивать для ребенка индивидуальную траекторию развития в соответствии с рекомендациями ТПМПК;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Наличие договоров о сотрудничестве со сторонними организациями, осуществляющими образование детей с ОВЗ.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826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490" y="1"/>
            <a:ext cx="7994509" cy="9633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Модель  психолого-педагогического сопровождения </a:t>
            </a:r>
            <a:endParaRPr lang="ru-RU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" y="-2734"/>
            <a:ext cx="11271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 rot="16200000">
            <a:off x="-1670101" y="3775161"/>
            <a:ext cx="4315555" cy="661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РЕБЕНОК</a:t>
            </a:r>
            <a:r>
              <a:rPr lang="ru-RU" dirty="0" smtClean="0"/>
              <a:t>   </a:t>
            </a:r>
            <a:r>
              <a:rPr lang="ru-RU" b="1" dirty="0" smtClean="0"/>
              <a:t>С   ОВЗ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8776" y="2627357"/>
            <a:ext cx="338437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 - логопед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599" y="1947985"/>
            <a:ext cx="3375067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Педагог-психолог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2814" y="3364647"/>
            <a:ext cx="3384375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 – дефектолог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62291" y="4205835"/>
            <a:ext cx="3384375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Педагог-предметник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8775" y="4966152"/>
            <a:ext cx="3375067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Классный руководитель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8775" y="5759481"/>
            <a:ext cx="33843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 дополнительного образования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99595" y="1947984"/>
            <a:ext cx="44925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- </a:t>
            </a:r>
            <a:r>
              <a:rPr lang="ru-RU" sz="1400" b="1" i="1" dirty="0" smtClean="0">
                <a:solidFill>
                  <a:srgbClr val="002060"/>
                </a:solidFill>
              </a:rPr>
              <a:t>Психодиагностика и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психокорреция</a:t>
            </a:r>
            <a:endParaRPr lang="ru-RU" sz="1400" b="1" i="1" dirty="0" smtClean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- Развитие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сенсомоторики</a:t>
            </a:r>
            <a:r>
              <a:rPr lang="ru-RU" sz="1400" b="1" i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- Развитие ВПФ;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- Индивидуальные коррекционные занятия;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- Исправление дефектов речи,  внимания;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- Развитие связанной речи;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- Индивидуально-коррекционные занятия;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- Работа с семьей;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- Участие в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ППк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ru-RU" sz="1400" b="1" i="1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16080" y="4091014"/>
            <a:ext cx="4527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Первичное выявление трудностей в обучении и воспитании;</a:t>
            </a:r>
          </a:p>
          <a:p>
            <a:pPr marL="171450" indent="-171450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Учебная деятельность;</a:t>
            </a:r>
          </a:p>
          <a:p>
            <a:pPr marL="171450" indent="-171450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Учебно-коррекционные   занятия;</a:t>
            </a:r>
          </a:p>
          <a:p>
            <a:pPr marL="171450" indent="-171450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Игровая деятельность;</a:t>
            </a:r>
          </a:p>
          <a:p>
            <a:pPr marL="171450" indent="-171450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Классные часы;</a:t>
            </a:r>
          </a:p>
          <a:p>
            <a:pPr marL="171450" indent="-171450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Праздники, развлечения, досуг;</a:t>
            </a:r>
          </a:p>
          <a:p>
            <a:pPr marL="171450" indent="-171450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Работа с семьей;</a:t>
            </a:r>
          </a:p>
          <a:p>
            <a:pPr marL="171450" indent="-171450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Сопровождение семьи;</a:t>
            </a:r>
          </a:p>
          <a:p>
            <a:pPr marL="171450" indent="-171450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</a:rPr>
              <a:t>Профориентация;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- Участие в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ППк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40290" y="1017796"/>
            <a:ext cx="2743479" cy="720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Служба ППС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46744" y="1017796"/>
            <a:ext cx="3024336" cy="694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Школьный </a:t>
            </a:r>
            <a:r>
              <a:rPr lang="ru-RU" dirty="0" err="1" smtClean="0"/>
              <a:t>ППк</a:t>
            </a:r>
            <a:endParaRPr lang="ru-RU" dirty="0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4244808" y="1179830"/>
            <a:ext cx="640897" cy="3296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6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972</TotalTime>
  <Words>1295</Words>
  <Application>Microsoft Office PowerPoint</Application>
  <PresentationFormat>Экран (4:3)</PresentationFormat>
  <Paragraphs>224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Century Gothic</vt:lpstr>
      <vt:lpstr>Courier New</vt:lpstr>
      <vt:lpstr>Palatino Linotype</vt:lpstr>
      <vt:lpstr>Symbol</vt:lpstr>
      <vt:lpstr>Times New Roman</vt:lpstr>
      <vt:lpstr>Wingdings</vt:lpstr>
      <vt:lpstr>Исполнительная</vt:lpstr>
      <vt:lpstr>Диаграмма</vt:lpstr>
      <vt:lpstr>     Лучшая инклюзивная школа                               России- 2023</vt:lpstr>
      <vt:lpstr>       Контингент детей с ОВЗ 2022-2023 учебный год (по нозологиям) </vt:lpstr>
      <vt:lpstr>Сведения о педагогических работниках </vt:lpstr>
      <vt:lpstr>                                                                                                                                                                                  Структура                                                                            инклюзивной образовательной среды </vt:lpstr>
      <vt:lpstr>Доступная среда для лиц с ОВЗ и других маломобильных групп населения  </vt:lpstr>
      <vt:lpstr>Организация образовательного пространства в ГБОУ СОШ с. Богдановка</vt:lpstr>
      <vt:lpstr>Организация образовательного пространства                      в ГОУ СОШ с. Богдановка </vt:lpstr>
      <vt:lpstr>Организация образовательного процесса                     в ГБОУ СОШ с.Богдановка</vt:lpstr>
      <vt:lpstr>Модель  психолого-педагогического сопровождения </vt:lpstr>
      <vt:lpstr>Сетевые формы реализации общеобразовательной программы </vt:lpstr>
      <vt:lpstr>Сотрудничество с родителями </vt:lpstr>
      <vt:lpstr>Презентация PowerPoint</vt:lpstr>
      <vt:lpstr>Организация внеурочной деятельности </vt:lpstr>
      <vt:lpstr>Организация внеурочной деятельности </vt:lpstr>
      <vt:lpstr>Социализация обучающихся с ОВЗ</vt:lpstr>
      <vt:lpstr>Социализация обучающихся с ОВЗ</vt:lpstr>
      <vt:lpstr>Результативность детей с ОВЗ в мероприятиях различного уровня</vt:lpstr>
      <vt:lpstr>Результативность участия детей с ОВЗ в мероприятиях различного уровня</vt:lpstr>
      <vt:lpstr>Реализация технологии «Равные среди равных» в ГБОУ СОШ с.Богдановка</vt:lpstr>
      <vt:lpstr>Реализация технологии «Равные среди равных»    в ГБОУ СОШ  с. Богдановка</vt:lpstr>
      <vt:lpstr>НАШИ КОНТАКТЫ  446613, Самарская область, Нефтегорский район,  с.Богдановка, переулок Школьный д.4, телефон (8846)7047259   e-mail:  bogdan_sch_nft@samara.edu.ru                                                              сайт: https://bogdan-school.ru/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Лучшая инклюзивная школа                                  России- 2023</dc:title>
  <dc:creator>Богдановка</dc:creator>
  <cp:lastModifiedBy>Полина</cp:lastModifiedBy>
  <cp:revision>115</cp:revision>
  <cp:lastPrinted>2023-04-26T07:58:52Z</cp:lastPrinted>
  <dcterms:created xsi:type="dcterms:W3CDTF">2023-04-23T06:48:14Z</dcterms:created>
  <dcterms:modified xsi:type="dcterms:W3CDTF">2023-04-26T11:07:36Z</dcterms:modified>
</cp:coreProperties>
</file>